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9"/>
  </p:notesMasterIdLst>
  <p:sldIdLst>
    <p:sldId id="256" r:id="rId2"/>
    <p:sldId id="257" r:id="rId3"/>
    <p:sldId id="285" r:id="rId4"/>
    <p:sldId id="270" r:id="rId5"/>
    <p:sldId id="261" r:id="rId6"/>
    <p:sldId id="275" r:id="rId7"/>
    <p:sldId id="273" r:id="rId8"/>
    <p:sldId id="279" r:id="rId9"/>
    <p:sldId id="283" r:id="rId10"/>
    <p:sldId id="281" r:id="rId11"/>
    <p:sldId id="282" r:id="rId12"/>
    <p:sldId id="265" r:id="rId13"/>
    <p:sldId id="284" r:id="rId14"/>
    <p:sldId id="263" r:id="rId15"/>
    <p:sldId id="268" r:id="rId16"/>
    <p:sldId id="272" r:id="rId17"/>
    <p:sldId id="267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5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EB95A"/>
    <a:srgbClr val="009999"/>
    <a:srgbClr val="5862B3"/>
    <a:srgbClr val="6A4C9A"/>
    <a:srgbClr val="704FB9"/>
    <a:srgbClr val="6451B7"/>
    <a:srgbClr val="FFFFFF"/>
    <a:srgbClr val="524A9E"/>
    <a:srgbClr val="7665BF"/>
    <a:srgbClr val="816B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3061" autoAdjust="0"/>
  </p:normalViewPr>
  <p:slideViewPr>
    <p:cSldViewPr snapToGrid="0" showGuides="1">
      <p:cViewPr>
        <p:scale>
          <a:sx n="50" d="100"/>
          <a:sy n="50" d="100"/>
        </p:scale>
        <p:origin x="1212" y="220"/>
      </p:cViewPr>
      <p:guideLst>
        <p:guide orient="horz" pos="2205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0B0A9C-3444-4031-BB35-C30853F1A057}" type="datetimeFigureOut">
              <a:rPr lang="en-IE" smtClean="0"/>
              <a:t>03/11/2025</a:t>
            </a:fld>
            <a:endParaRPr lang="en-I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17975A-4FA9-444A-ABBF-ADAA533F0CDA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8436678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17975A-4FA9-444A-ABBF-ADAA533F0CDA}" type="slidenum">
              <a:rPr lang="en-IE" smtClean="0"/>
              <a:t>1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8798666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17975A-4FA9-444A-ABBF-ADAA533F0CDA}" type="slidenum">
              <a:rPr lang="en-IE" smtClean="0"/>
              <a:t>5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1967354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17975A-4FA9-444A-ABBF-ADAA533F0CDA}" type="slidenum">
              <a:rPr lang="en-IE" smtClean="0"/>
              <a:t>12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8464635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63D6E0-859A-A675-49C5-4260198BA1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2343EA6-6B23-A513-A986-DA8D327BF2E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8855DBB-04BE-05CF-82B7-1CA3373646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5B7545-1776-01D4-827B-26A3DEBBDA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17975A-4FA9-444A-ABBF-ADAA533F0CDA}" type="slidenum">
              <a:rPr lang="en-IE" smtClean="0"/>
              <a:t>17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8196870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9724F5-D96A-4137-9F71-63BC320B113E}" type="datetimeFigureOut">
              <a:rPr lang="en-IE" smtClean="0"/>
              <a:t>03/11/2025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EF191-1255-45EF-9C6A-D357867D8DA5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6786127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9724F5-D96A-4137-9F71-63BC320B113E}" type="datetimeFigureOut">
              <a:rPr lang="en-IE" smtClean="0"/>
              <a:t>03/11/2025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EF191-1255-45EF-9C6A-D357867D8DA5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0465114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9724F5-D96A-4137-9F71-63BC320B113E}" type="datetimeFigureOut">
              <a:rPr lang="en-IE" smtClean="0"/>
              <a:t>03/11/2025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EF191-1255-45EF-9C6A-D357867D8DA5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2191931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9724F5-D96A-4137-9F71-63BC320B113E}" type="datetimeFigureOut">
              <a:rPr lang="en-IE" smtClean="0"/>
              <a:t>03/11/2025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EF191-1255-45EF-9C6A-D357867D8DA5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7640148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9724F5-D96A-4137-9F71-63BC320B113E}" type="datetimeFigureOut">
              <a:rPr lang="en-IE" smtClean="0"/>
              <a:t>03/11/2025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EF191-1255-45EF-9C6A-D357867D8DA5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1787431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9724F5-D96A-4137-9F71-63BC320B113E}" type="datetimeFigureOut">
              <a:rPr lang="en-IE" smtClean="0"/>
              <a:t>03/11/2025</a:t>
            </a:fld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EF191-1255-45EF-9C6A-D357867D8DA5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7658405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9724F5-D96A-4137-9F71-63BC320B113E}" type="datetimeFigureOut">
              <a:rPr lang="en-IE" smtClean="0"/>
              <a:t>03/11/2025</a:t>
            </a:fld>
            <a:endParaRPr lang="en-I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EF191-1255-45EF-9C6A-D357867D8DA5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5880606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9724F5-D96A-4137-9F71-63BC320B113E}" type="datetimeFigureOut">
              <a:rPr lang="en-IE" smtClean="0"/>
              <a:t>03/11/2025</a:t>
            </a:fld>
            <a:endParaRPr lang="en-I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EF191-1255-45EF-9C6A-D357867D8DA5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595007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9724F5-D96A-4137-9F71-63BC320B113E}" type="datetimeFigureOut">
              <a:rPr lang="en-IE" smtClean="0"/>
              <a:t>03/11/2025</a:t>
            </a:fld>
            <a:endParaRPr lang="en-I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EF191-1255-45EF-9C6A-D357867D8DA5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9130661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9724F5-D96A-4137-9F71-63BC320B113E}" type="datetimeFigureOut">
              <a:rPr lang="en-IE" smtClean="0"/>
              <a:t>03/11/2025</a:t>
            </a:fld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EF191-1255-45EF-9C6A-D357867D8DA5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3958434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9724F5-D96A-4137-9F71-63BC320B113E}" type="datetimeFigureOut">
              <a:rPr lang="en-IE" smtClean="0"/>
              <a:t>03/11/2025</a:t>
            </a:fld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EF191-1255-45EF-9C6A-D357867D8DA5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2465820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9724F5-D96A-4137-9F71-63BC320B113E}" type="datetimeFigureOut">
              <a:rPr lang="en-IE" smtClean="0"/>
              <a:t>03/11/2025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9EF191-1255-45EF-9C6A-D357867D8DA5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969223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eb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eb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microsoft.com/office/2007/relationships/hdphoto" Target="../media/hdphoto2.wdp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webp"/><Relationship Id="rId1" Type="http://schemas.openxmlformats.org/officeDocument/2006/relationships/slideLayout" Target="../slideLayouts/slideLayout1.xml"/><Relationship Id="rId4" Type="http://schemas.microsoft.com/office/2007/relationships/hdphoto" Target="../media/hdphoto3.wdp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5142447-536D-848A-9C8F-395F82571327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I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0BC2DE-106F-DB1A-D130-C64F9BBE9184}"/>
              </a:ext>
            </a:extLst>
          </p:cNvPr>
          <p:cNvSpPr txBox="1"/>
          <p:nvPr/>
        </p:nvSpPr>
        <p:spPr>
          <a:xfrm>
            <a:off x="5386723" y="434683"/>
            <a:ext cx="64749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solidFill>
                  <a:schemeClr val="bg1"/>
                </a:solidFill>
                <a:latin typeface="Arial Nova" panose="020B0504020202020204" pitchFamily="34" charset="0"/>
                <a:ea typeface="Cooper Hewitt Medium" pitchFamily="2" charset="0"/>
              </a:rPr>
              <a:t>VIABILIDAD DE LA INDUCCIÓN DE LA REPRODUCCIÓN ASEXUAL EN </a:t>
            </a:r>
            <a:r>
              <a:rPr lang="es-ES" sz="2800" b="1" i="1" dirty="0">
                <a:solidFill>
                  <a:schemeClr val="bg1"/>
                </a:solidFill>
                <a:latin typeface="Arial Nova" panose="020B0504020202020204" pitchFamily="34" charset="0"/>
                <a:ea typeface="Cooper Hewitt Medium" pitchFamily="2" charset="0"/>
              </a:rPr>
              <a:t>ANEMONIA VIRIDIS: </a:t>
            </a:r>
            <a:r>
              <a:rPr lang="es-ES" sz="2800" b="1" dirty="0">
                <a:solidFill>
                  <a:schemeClr val="bg1"/>
                </a:solidFill>
                <a:latin typeface="Arial Nova" panose="020B0504020202020204" pitchFamily="34" charset="0"/>
                <a:ea typeface="Cooper Hewitt Medium" pitchFamily="2" charset="0"/>
              </a:rPr>
              <a:t>ANÁLISIS DE MARCADORES DE BIENESTAR</a:t>
            </a:r>
            <a:endParaRPr lang="en-IE" sz="2800" b="1" dirty="0">
              <a:solidFill>
                <a:schemeClr val="bg1"/>
              </a:solidFill>
              <a:latin typeface="Arial Nova" panose="020B0504020202020204" pitchFamily="34" charset="0"/>
              <a:ea typeface="Cooper Hewitt Medium" pitchFamily="2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1FA66E4-5056-DE9B-C2E0-0B98BD9D552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3462" y="5386750"/>
            <a:ext cx="2047934" cy="121466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5C382EB-E64D-9558-B143-6291E5FF5A19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lumMod val="20000"/>
                <a:lumOff val="8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1474" y="5299803"/>
            <a:ext cx="4055119" cy="138856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FC78B3A-31EB-9AC6-A0F1-28C554A05EFA}"/>
              </a:ext>
            </a:extLst>
          </p:cNvPr>
          <p:cNvSpPr txBox="1"/>
          <p:nvPr/>
        </p:nvSpPr>
        <p:spPr>
          <a:xfrm>
            <a:off x="5901293" y="2697966"/>
            <a:ext cx="544575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solidFill>
                  <a:schemeClr val="accent1">
                    <a:lumMod val="20000"/>
                    <a:lumOff val="80000"/>
                  </a:schemeClr>
                </a:solidFill>
                <a:latin typeface="Cooper Hewitt Medium" pitchFamily="2" charset="0"/>
                <a:ea typeface="Cooper Hewitt Medium" pitchFamily="2" charset="0"/>
              </a:rPr>
              <a:t>Alberto Coll, Ana E. Ortiz Maldonado, Marta Ramos Barbero, Laura Pantoja Echevarría, Ismael González Ordóñez, Eva M. López Fernández, Amalia Pérez Jiménez, Eva E. Rufino Palomares, Cristina E. Trenzado</a:t>
            </a:r>
            <a:endParaRPr lang="en-IE" sz="1600" dirty="0">
              <a:solidFill>
                <a:schemeClr val="accent1">
                  <a:lumMod val="20000"/>
                  <a:lumOff val="80000"/>
                </a:schemeClr>
              </a:solidFill>
              <a:latin typeface="Cooper Hewitt Medium" pitchFamily="2" charset="0"/>
              <a:ea typeface="Cooper Hewitt Medium" pitchFamily="2" charset="0"/>
            </a:endParaRPr>
          </a:p>
        </p:txBody>
      </p:sp>
      <p:sp>
        <p:nvSpPr>
          <p:cNvPr id="22" name="Flowchart: Delay 21">
            <a:extLst>
              <a:ext uri="{FF2B5EF4-FFF2-40B4-BE49-F238E27FC236}">
                <a16:creationId xmlns:a16="http://schemas.microsoft.com/office/drawing/2014/main" id="{D818B472-3411-CED6-F411-B479112B443B}"/>
              </a:ext>
            </a:extLst>
          </p:cNvPr>
          <p:cNvSpPr/>
          <p:nvPr/>
        </p:nvSpPr>
        <p:spPr>
          <a:xfrm>
            <a:off x="-1884953" y="0"/>
            <a:ext cx="7580220" cy="6858000"/>
          </a:xfrm>
          <a:prstGeom prst="flowChartDela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58F11C2D-9658-1CA3-E1AA-4652936187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56" r="19972"/>
          <a:stretch>
            <a:fillRect/>
          </a:stretch>
        </p:blipFill>
        <p:spPr>
          <a:xfrm>
            <a:off x="-1827328" y="139700"/>
            <a:ext cx="7271396" cy="6578600"/>
          </a:xfrm>
          <a:prstGeom prst="flowChartDelay">
            <a:avLst/>
          </a:prstGeom>
        </p:spPr>
      </p:pic>
    </p:spTree>
    <p:extLst>
      <p:ext uri="{BB962C8B-B14F-4D97-AF65-F5344CB8AC3E}">
        <p14:creationId xmlns:p14="http://schemas.microsoft.com/office/powerpoint/2010/main" val="16031700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AEAF0D-4AF3-8980-81A2-BAE9767263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Top Corners Rounded 2">
            <a:extLst>
              <a:ext uri="{FF2B5EF4-FFF2-40B4-BE49-F238E27FC236}">
                <a16:creationId xmlns:a16="http://schemas.microsoft.com/office/drawing/2014/main" id="{C7C5A01B-1247-7E0A-4EF5-BF784E4CBB15}"/>
              </a:ext>
            </a:extLst>
          </p:cNvPr>
          <p:cNvSpPr/>
          <p:nvPr/>
        </p:nvSpPr>
        <p:spPr>
          <a:xfrm>
            <a:off x="0" y="0"/>
            <a:ext cx="12191999" cy="924025"/>
          </a:xfrm>
          <a:prstGeom prst="round2SameRect">
            <a:avLst>
              <a:gd name="adj1" fmla="val 0"/>
              <a:gd name="adj2" fmla="val 43750"/>
            </a:avLst>
          </a:prstGeom>
          <a:gradFill>
            <a:gsLst>
              <a:gs pos="55000">
                <a:schemeClr val="tx2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I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B5D2EC-744C-4395-4C26-FFFAF248408F}"/>
              </a:ext>
            </a:extLst>
          </p:cNvPr>
          <p:cNvSpPr txBox="1"/>
          <p:nvPr/>
        </p:nvSpPr>
        <p:spPr>
          <a:xfrm>
            <a:off x="212444" y="231179"/>
            <a:ext cx="25692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tx2"/>
                </a:solidFill>
                <a:latin typeface="+mj-lt"/>
              </a:rPr>
              <a:t>INTRODUCCIÓN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A53E19-8922-76F4-6A98-07A0E2D18A97}"/>
              </a:ext>
            </a:extLst>
          </p:cNvPr>
          <p:cNvSpPr txBox="1"/>
          <p:nvPr/>
        </p:nvSpPr>
        <p:spPr>
          <a:xfrm>
            <a:off x="3241650" y="231178"/>
            <a:ext cx="40226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tx2"/>
                </a:solidFill>
                <a:latin typeface="+mj-lt"/>
              </a:rPr>
              <a:t>MATERIALES Y MÉTODOS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D29A9A-A522-FCA9-DFDB-FA7FB4513BF6}"/>
              </a:ext>
            </a:extLst>
          </p:cNvPr>
          <p:cNvSpPr txBox="1"/>
          <p:nvPr/>
        </p:nvSpPr>
        <p:spPr>
          <a:xfrm>
            <a:off x="7724274" y="231177"/>
            <a:ext cx="42552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bg1"/>
                </a:solidFill>
                <a:latin typeface="+mj-lt"/>
              </a:rPr>
              <a:t>RESULTADOS Y DISCUSIÓN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8464F7-9C62-FD78-8348-F451607300A4}"/>
              </a:ext>
            </a:extLst>
          </p:cNvPr>
          <p:cNvSpPr txBox="1"/>
          <p:nvPr/>
        </p:nvSpPr>
        <p:spPr>
          <a:xfrm>
            <a:off x="212444" y="1023147"/>
            <a:ext cx="27212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cap="small" dirty="0"/>
              <a:t>Estado oxidativo</a:t>
            </a:r>
            <a:endParaRPr lang="en-IE" sz="2800" cap="small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CCE3ADA-3D75-7C75-D55B-5342E5F859B5}"/>
              </a:ext>
            </a:extLst>
          </p:cNvPr>
          <p:cNvGrpSpPr/>
          <p:nvPr/>
        </p:nvGrpSpPr>
        <p:grpSpPr>
          <a:xfrm>
            <a:off x="1497072" y="1470889"/>
            <a:ext cx="8182062" cy="5376225"/>
            <a:chOff x="2126069" y="1546367"/>
            <a:chExt cx="8182062" cy="5376225"/>
          </a:xfrm>
        </p:grpSpPr>
        <p:pic>
          <p:nvPicPr>
            <p:cNvPr id="8" name="Imagen 9">
              <a:extLst>
                <a:ext uri="{FF2B5EF4-FFF2-40B4-BE49-F238E27FC236}">
                  <a16:creationId xmlns:a16="http://schemas.microsoft.com/office/drawing/2014/main" id="{317BE1D6-1A4F-7AE7-D788-AA2D04C2A0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214" r="19530" b="214"/>
            <a:stretch>
              <a:fillRect/>
            </a:stretch>
          </p:blipFill>
          <p:spPr bwMode="auto">
            <a:xfrm>
              <a:off x="2126069" y="1838727"/>
              <a:ext cx="8182062" cy="5083865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B7D8E73D-7482-BA61-14B6-5DE0BD442E3C}"/>
                </a:ext>
              </a:extLst>
            </p:cNvPr>
            <p:cNvSpPr txBox="1"/>
            <p:nvPr/>
          </p:nvSpPr>
          <p:spPr>
            <a:xfrm>
              <a:off x="2247545" y="1546367"/>
              <a:ext cx="532973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000" b="1" dirty="0">
                  <a:latin typeface="+mj-lt"/>
                </a:rPr>
                <a:t>TEAC</a:t>
              </a:r>
              <a:endParaRPr lang="en-IE" sz="2000" b="1" dirty="0">
                <a:latin typeface="+mj-lt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56BA79A-F598-C396-E469-51E02D24EBB4}"/>
              </a:ext>
            </a:extLst>
          </p:cNvPr>
          <p:cNvGrpSpPr/>
          <p:nvPr/>
        </p:nvGrpSpPr>
        <p:grpSpPr>
          <a:xfrm>
            <a:off x="9851915" y="3367542"/>
            <a:ext cx="1770169" cy="1507991"/>
            <a:chOff x="8966830" y="5237081"/>
            <a:chExt cx="1770169" cy="1507991"/>
          </a:xfrm>
        </p:grpSpPr>
        <p:pic>
          <p:nvPicPr>
            <p:cNvPr id="17" name="Imagen 4">
              <a:extLst>
                <a:ext uri="{FF2B5EF4-FFF2-40B4-BE49-F238E27FC236}">
                  <a16:creationId xmlns:a16="http://schemas.microsoft.com/office/drawing/2014/main" id="{AB2DB520-1498-8942-83B4-CD77271210E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168" t="40299" r="1459" b="45577"/>
            <a:stretch>
              <a:fillRect/>
            </a:stretch>
          </p:blipFill>
          <p:spPr bwMode="auto">
            <a:xfrm>
              <a:off x="8966830" y="5237081"/>
              <a:ext cx="1770169" cy="716723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18" name="Imagen 4">
              <a:extLst>
                <a:ext uri="{FF2B5EF4-FFF2-40B4-BE49-F238E27FC236}">
                  <a16:creationId xmlns:a16="http://schemas.microsoft.com/office/drawing/2014/main" id="{7CA5DFF7-BDE0-4E01-9BA7-6E3433E26DE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168" t="54376" r="1459" b="31300"/>
            <a:stretch>
              <a:fillRect/>
            </a:stretch>
          </p:blipFill>
          <p:spPr bwMode="auto">
            <a:xfrm>
              <a:off x="8966831" y="6016179"/>
              <a:ext cx="1770168" cy="728893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7B8FB829-F056-5E0A-5C06-D1937E3162FA}"/>
              </a:ext>
            </a:extLst>
          </p:cNvPr>
          <p:cNvSpPr txBox="1"/>
          <p:nvPr/>
        </p:nvSpPr>
        <p:spPr>
          <a:xfrm>
            <a:off x="2862327" y="1073220"/>
            <a:ext cx="48321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000" dirty="0">
                <a:solidFill>
                  <a:schemeClr val="accent5">
                    <a:lumMod val="75000"/>
                  </a:schemeClr>
                </a:solidFill>
              </a:rPr>
              <a:t>—</a:t>
            </a:r>
            <a:r>
              <a:rPr lang="en-IE" sz="2000" dirty="0">
                <a:solidFill>
                  <a:srgbClr val="5862B3"/>
                </a:solidFill>
              </a:rPr>
              <a:t> </a:t>
            </a:r>
            <a:r>
              <a:rPr lang="es-ES" sz="2000" b="1" dirty="0">
                <a:solidFill>
                  <a:schemeClr val="accent5">
                    <a:lumMod val="75000"/>
                  </a:schemeClr>
                </a:solidFill>
              </a:rPr>
              <a:t>Capacidad antioxidante total</a:t>
            </a:r>
            <a:endParaRPr lang="en-IE" sz="2000" b="1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1189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BFFDD1-C2E8-766E-67A2-053042CA08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Top Corners Rounded 2">
            <a:extLst>
              <a:ext uri="{FF2B5EF4-FFF2-40B4-BE49-F238E27FC236}">
                <a16:creationId xmlns:a16="http://schemas.microsoft.com/office/drawing/2014/main" id="{5A82B250-89BA-59FA-D1AA-64C2A2115062}"/>
              </a:ext>
            </a:extLst>
          </p:cNvPr>
          <p:cNvSpPr/>
          <p:nvPr/>
        </p:nvSpPr>
        <p:spPr>
          <a:xfrm>
            <a:off x="0" y="0"/>
            <a:ext cx="12191999" cy="924025"/>
          </a:xfrm>
          <a:prstGeom prst="round2SameRect">
            <a:avLst>
              <a:gd name="adj1" fmla="val 0"/>
              <a:gd name="adj2" fmla="val 43750"/>
            </a:avLst>
          </a:prstGeom>
          <a:gradFill>
            <a:gsLst>
              <a:gs pos="55000">
                <a:schemeClr val="tx2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I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850F59-7B46-F002-4B35-14F24D6708B5}"/>
              </a:ext>
            </a:extLst>
          </p:cNvPr>
          <p:cNvSpPr txBox="1"/>
          <p:nvPr/>
        </p:nvSpPr>
        <p:spPr>
          <a:xfrm>
            <a:off x="212444" y="231179"/>
            <a:ext cx="25692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tx2"/>
                </a:solidFill>
                <a:latin typeface="+mj-lt"/>
              </a:rPr>
              <a:t>INTRODUCCIÓN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202C66-B9EA-1604-48E2-BE137B425C37}"/>
              </a:ext>
            </a:extLst>
          </p:cNvPr>
          <p:cNvSpPr txBox="1"/>
          <p:nvPr/>
        </p:nvSpPr>
        <p:spPr>
          <a:xfrm>
            <a:off x="3241650" y="231178"/>
            <a:ext cx="40226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tx2"/>
                </a:solidFill>
                <a:latin typeface="+mj-lt"/>
              </a:rPr>
              <a:t>MATERIALES Y MÉTODOS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DD7555-7B3A-26ED-3095-151A1241B228}"/>
              </a:ext>
            </a:extLst>
          </p:cNvPr>
          <p:cNvSpPr txBox="1"/>
          <p:nvPr/>
        </p:nvSpPr>
        <p:spPr>
          <a:xfrm>
            <a:off x="7724274" y="231177"/>
            <a:ext cx="42552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bg1"/>
                </a:solidFill>
                <a:latin typeface="+mj-lt"/>
              </a:rPr>
              <a:t>RESULTADOS Y DISCUSIÓN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C6CA1A-440E-9795-B250-62F567F546DC}"/>
              </a:ext>
            </a:extLst>
          </p:cNvPr>
          <p:cNvSpPr txBox="1"/>
          <p:nvPr/>
        </p:nvSpPr>
        <p:spPr>
          <a:xfrm>
            <a:off x="212444" y="1023147"/>
            <a:ext cx="40702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cap="small" dirty="0"/>
              <a:t>Estado oxidativo</a:t>
            </a:r>
            <a:endParaRPr lang="en-IE" sz="2800" cap="small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125300B-FAB8-EBC7-CC98-022A5213DC29}"/>
              </a:ext>
            </a:extLst>
          </p:cNvPr>
          <p:cNvGrpSpPr/>
          <p:nvPr/>
        </p:nvGrpSpPr>
        <p:grpSpPr>
          <a:xfrm>
            <a:off x="88136" y="1481906"/>
            <a:ext cx="8090449" cy="5376225"/>
            <a:chOff x="2126069" y="1546367"/>
            <a:chExt cx="8090449" cy="5376225"/>
          </a:xfrm>
        </p:grpSpPr>
        <p:pic>
          <p:nvPicPr>
            <p:cNvPr id="8" name="Imagen 9">
              <a:extLst>
                <a:ext uri="{FF2B5EF4-FFF2-40B4-BE49-F238E27FC236}">
                  <a16:creationId xmlns:a16="http://schemas.microsoft.com/office/drawing/2014/main" id="{557C8201-01F5-19D3-C12E-8A5007C360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28" b="228"/>
            <a:stretch/>
          </p:blipFill>
          <p:spPr bwMode="auto">
            <a:xfrm>
              <a:off x="2126069" y="1895650"/>
              <a:ext cx="8090449" cy="5026942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FEAE83F-2B81-E8A3-EA76-FC92E1906DF6}"/>
                </a:ext>
              </a:extLst>
            </p:cNvPr>
            <p:cNvSpPr txBox="1"/>
            <p:nvPr/>
          </p:nvSpPr>
          <p:spPr>
            <a:xfrm>
              <a:off x="2280596" y="1546367"/>
              <a:ext cx="532973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000" b="1" dirty="0">
                  <a:latin typeface="+mj-lt"/>
                </a:rPr>
                <a:t>Malondialdehído</a:t>
              </a:r>
              <a:endParaRPr lang="en-IE" sz="2000" b="1" dirty="0">
                <a:latin typeface="+mj-lt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1B7D799-6D5A-7454-A9D7-3C59AA60FEF9}"/>
              </a:ext>
            </a:extLst>
          </p:cNvPr>
          <p:cNvGrpSpPr/>
          <p:nvPr/>
        </p:nvGrpSpPr>
        <p:grpSpPr>
          <a:xfrm>
            <a:off x="8347606" y="1178553"/>
            <a:ext cx="3540337" cy="728893"/>
            <a:chOff x="7196662" y="6016179"/>
            <a:chExt cx="3540337" cy="728893"/>
          </a:xfrm>
        </p:grpSpPr>
        <p:pic>
          <p:nvPicPr>
            <p:cNvPr id="17" name="Imagen 4">
              <a:extLst>
                <a:ext uri="{FF2B5EF4-FFF2-40B4-BE49-F238E27FC236}">
                  <a16:creationId xmlns:a16="http://schemas.microsoft.com/office/drawing/2014/main" id="{32E0E927-4D7F-B590-974E-9A68C6AF97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168" t="40299" r="1459" b="45577"/>
            <a:stretch>
              <a:fillRect/>
            </a:stretch>
          </p:blipFill>
          <p:spPr bwMode="auto">
            <a:xfrm>
              <a:off x="7196662" y="6022263"/>
              <a:ext cx="1770169" cy="716723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18" name="Imagen 4">
              <a:extLst>
                <a:ext uri="{FF2B5EF4-FFF2-40B4-BE49-F238E27FC236}">
                  <a16:creationId xmlns:a16="http://schemas.microsoft.com/office/drawing/2014/main" id="{A9931247-941D-1A8F-970C-497BAF95FD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168" t="54376" r="1459" b="31300"/>
            <a:stretch>
              <a:fillRect/>
            </a:stretch>
          </p:blipFill>
          <p:spPr bwMode="auto">
            <a:xfrm>
              <a:off x="8966831" y="6016179"/>
              <a:ext cx="1770168" cy="728893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A6FA25C4-D4F6-63E6-229A-D79A8FF181EF}"/>
              </a:ext>
            </a:extLst>
          </p:cNvPr>
          <p:cNvSpPr txBox="1"/>
          <p:nvPr/>
        </p:nvSpPr>
        <p:spPr>
          <a:xfrm>
            <a:off x="2808787" y="1070779"/>
            <a:ext cx="57700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>
                <a:solidFill>
                  <a:srgbClr val="009999"/>
                </a:solidFill>
              </a:rPr>
              <a:t> </a:t>
            </a:r>
            <a:r>
              <a:rPr lang="en-IE" sz="2000" dirty="0">
                <a:solidFill>
                  <a:srgbClr val="009999"/>
                </a:solidFill>
              </a:rPr>
              <a:t>—</a:t>
            </a:r>
            <a:r>
              <a:rPr lang="es-ES" sz="2000" b="1" dirty="0">
                <a:solidFill>
                  <a:srgbClr val="009999"/>
                </a:solidFill>
              </a:rPr>
              <a:t> Peroxidación lipídica</a:t>
            </a:r>
            <a:endParaRPr lang="en-IE" sz="2000" b="1" dirty="0">
              <a:solidFill>
                <a:srgbClr val="009999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A73B8C-35D7-3270-965F-865B19E85A0D}"/>
              </a:ext>
            </a:extLst>
          </p:cNvPr>
          <p:cNvSpPr txBox="1"/>
          <p:nvPr/>
        </p:nvSpPr>
        <p:spPr>
          <a:xfrm>
            <a:off x="8347606" y="3429000"/>
            <a:ext cx="37534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ooper Hewitt Book" pitchFamily="2" charset="0"/>
                <a:ea typeface="Cooper Hewitt Book" pitchFamily="2" charset="0"/>
              </a:rPr>
              <a:t>La respuesta enzimática satisface la demanda antioxidante</a:t>
            </a:r>
            <a:endParaRPr lang="en-IE" sz="2400" b="1" dirty="0">
              <a:solidFill>
                <a:schemeClr val="tx1">
                  <a:lumMod val="95000"/>
                  <a:lumOff val="5000"/>
                </a:schemeClr>
              </a:solidFill>
              <a:latin typeface="Cooper Hewitt Book" pitchFamily="2" charset="0"/>
              <a:ea typeface="Cooper Hewitt Book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21344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6E50C5-26D1-F658-EC35-AEC123E97E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Top Corners Rounded 2">
            <a:extLst>
              <a:ext uri="{FF2B5EF4-FFF2-40B4-BE49-F238E27FC236}">
                <a16:creationId xmlns:a16="http://schemas.microsoft.com/office/drawing/2014/main" id="{25681E8F-68E6-2CB7-27E1-15CB4FE7F89E}"/>
              </a:ext>
            </a:extLst>
          </p:cNvPr>
          <p:cNvSpPr/>
          <p:nvPr/>
        </p:nvSpPr>
        <p:spPr>
          <a:xfrm>
            <a:off x="0" y="0"/>
            <a:ext cx="12191999" cy="924025"/>
          </a:xfrm>
          <a:prstGeom prst="round2SameRect">
            <a:avLst>
              <a:gd name="adj1" fmla="val 0"/>
              <a:gd name="adj2" fmla="val 43750"/>
            </a:avLst>
          </a:prstGeom>
          <a:gradFill>
            <a:gsLst>
              <a:gs pos="55000">
                <a:schemeClr val="tx2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I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F06EBF-D0C8-1FDA-1C1A-3E308886E965}"/>
              </a:ext>
            </a:extLst>
          </p:cNvPr>
          <p:cNvSpPr txBox="1"/>
          <p:nvPr/>
        </p:nvSpPr>
        <p:spPr>
          <a:xfrm>
            <a:off x="212444" y="231179"/>
            <a:ext cx="25692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tx2"/>
                </a:solidFill>
                <a:latin typeface="+mj-lt"/>
              </a:rPr>
              <a:t>INTRODUCCIÓN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6C83BC-BB8B-D4FD-D247-E9A88ACF1817}"/>
              </a:ext>
            </a:extLst>
          </p:cNvPr>
          <p:cNvSpPr txBox="1"/>
          <p:nvPr/>
        </p:nvSpPr>
        <p:spPr>
          <a:xfrm>
            <a:off x="3241650" y="231178"/>
            <a:ext cx="40226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tx2"/>
                </a:solidFill>
                <a:latin typeface="+mj-lt"/>
              </a:rPr>
              <a:t>MATERIALES Y MÉTODOS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F5DB15-2F1C-AAB1-9A84-ABB2C7A08BA8}"/>
              </a:ext>
            </a:extLst>
          </p:cNvPr>
          <p:cNvSpPr txBox="1"/>
          <p:nvPr/>
        </p:nvSpPr>
        <p:spPr>
          <a:xfrm>
            <a:off x="7724274" y="231177"/>
            <a:ext cx="42552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bg1"/>
                </a:solidFill>
                <a:latin typeface="+mj-lt"/>
              </a:rPr>
              <a:t>RESULTADOS Y DISCUSIÓN</a:t>
            </a:r>
          </a:p>
        </p:txBody>
      </p:sp>
      <p:pic>
        <p:nvPicPr>
          <p:cNvPr id="8" name="Imagen 23">
            <a:extLst>
              <a:ext uri="{FF2B5EF4-FFF2-40B4-BE49-F238E27FC236}">
                <a16:creationId xmlns:a16="http://schemas.microsoft.com/office/drawing/2014/main" id="{728061A2-6F34-AC37-CAFB-8FD1688D37B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891"/>
          <a:stretch>
            <a:fillRect/>
          </a:stretch>
        </p:blipFill>
        <p:spPr bwMode="auto">
          <a:xfrm>
            <a:off x="98305" y="2171700"/>
            <a:ext cx="5869692" cy="3663153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Imagen 21">
            <a:extLst>
              <a:ext uri="{FF2B5EF4-FFF2-40B4-BE49-F238E27FC236}">
                <a16:creationId xmlns:a16="http://schemas.microsoft.com/office/drawing/2014/main" id="{7D3E8DA3-174F-323E-4352-4FCF076C56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30" t="-404" r="-2460" b="20657"/>
          <a:stretch>
            <a:fillRect/>
          </a:stretch>
        </p:blipFill>
        <p:spPr bwMode="auto">
          <a:xfrm rot="16200000">
            <a:off x="7058246" y="1081862"/>
            <a:ext cx="3723276" cy="578270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2280610-3262-C921-DB93-BE474DD06F82}"/>
              </a:ext>
            </a:extLst>
          </p:cNvPr>
          <p:cNvSpPr txBox="1"/>
          <p:nvPr/>
        </p:nvSpPr>
        <p:spPr>
          <a:xfrm>
            <a:off x="212444" y="1023147"/>
            <a:ext cx="53297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cap="small" dirty="0"/>
              <a:t>Parámetros inmunológicos</a:t>
            </a:r>
            <a:endParaRPr lang="en-IE" sz="2800" cap="small" dirty="0"/>
          </a:p>
        </p:txBody>
      </p:sp>
      <p:pic>
        <p:nvPicPr>
          <p:cNvPr id="10" name="Imagen 4">
            <a:extLst>
              <a:ext uri="{FF2B5EF4-FFF2-40B4-BE49-F238E27FC236}">
                <a16:creationId xmlns:a16="http://schemas.microsoft.com/office/drawing/2014/main" id="{D08D47C8-7123-2FAD-7D60-5176CA0976A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168" t="40299" r="1459" b="45577"/>
          <a:stretch>
            <a:fillRect/>
          </a:stretch>
        </p:blipFill>
        <p:spPr bwMode="auto">
          <a:xfrm>
            <a:off x="4344840" y="5966341"/>
            <a:ext cx="1770169" cy="716723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1" name="Imagen 4">
            <a:extLst>
              <a:ext uri="{FF2B5EF4-FFF2-40B4-BE49-F238E27FC236}">
                <a16:creationId xmlns:a16="http://schemas.microsoft.com/office/drawing/2014/main" id="{B4841113-2965-767B-2499-0F208D0D0457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168" t="54376" r="1459" b="31300"/>
          <a:stretch>
            <a:fillRect/>
          </a:stretch>
        </p:blipFill>
        <p:spPr bwMode="auto">
          <a:xfrm>
            <a:off x="6224005" y="5975812"/>
            <a:ext cx="1770168" cy="728893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A3A6C01-F5E1-E2DA-A0A2-BED7A45E6E90}"/>
              </a:ext>
            </a:extLst>
          </p:cNvPr>
          <p:cNvSpPr txBox="1"/>
          <p:nvPr/>
        </p:nvSpPr>
        <p:spPr>
          <a:xfrm>
            <a:off x="212444" y="1802057"/>
            <a:ext cx="53297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>
                <a:latin typeface="+mj-lt"/>
              </a:rPr>
              <a:t>Fosfatasa alcalina</a:t>
            </a:r>
            <a:endParaRPr lang="en-IE" sz="2000" b="1" dirty="0">
              <a:latin typeface="+mj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43D218C-5203-A9D0-45AF-6B86252E70FF}"/>
              </a:ext>
            </a:extLst>
          </p:cNvPr>
          <p:cNvSpPr txBox="1"/>
          <p:nvPr/>
        </p:nvSpPr>
        <p:spPr>
          <a:xfrm>
            <a:off x="6224005" y="1802057"/>
            <a:ext cx="53297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>
                <a:latin typeface="+mj-lt"/>
              </a:rPr>
              <a:t>Fosfatasa ácida</a:t>
            </a:r>
            <a:endParaRPr lang="en-IE" sz="2000" b="1" dirty="0"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46A775-BB4F-73BC-56B7-D5802A03A7B4}"/>
              </a:ext>
            </a:extLst>
          </p:cNvPr>
          <p:cNvSpPr txBox="1"/>
          <p:nvPr/>
        </p:nvSpPr>
        <p:spPr>
          <a:xfrm>
            <a:off x="4283416" y="1098458"/>
            <a:ext cx="57700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>
                <a:solidFill>
                  <a:srgbClr val="5862B3"/>
                </a:solidFill>
              </a:rPr>
              <a:t> </a:t>
            </a:r>
            <a:r>
              <a:rPr lang="en-IE" sz="2000" dirty="0">
                <a:solidFill>
                  <a:srgbClr val="7EB95A"/>
                </a:solidFill>
              </a:rPr>
              <a:t>—</a:t>
            </a:r>
            <a:r>
              <a:rPr lang="es-ES" sz="2000" b="1" dirty="0">
                <a:solidFill>
                  <a:srgbClr val="5862B3"/>
                </a:solidFill>
              </a:rPr>
              <a:t> </a:t>
            </a:r>
            <a:r>
              <a:rPr lang="es-ES" sz="2000" b="1" dirty="0">
                <a:solidFill>
                  <a:srgbClr val="7EB95A"/>
                </a:solidFill>
              </a:rPr>
              <a:t>Actividad de fosfatasas</a:t>
            </a:r>
            <a:endParaRPr lang="en-IE" sz="2000" b="1" dirty="0">
              <a:solidFill>
                <a:srgbClr val="7EB95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37475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893CD3-0728-20FF-6290-5018EA401F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Top Corners Rounded 2">
            <a:extLst>
              <a:ext uri="{FF2B5EF4-FFF2-40B4-BE49-F238E27FC236}">
                <a16:creationId xmlns:a16="http://schemas.microsoft.com/office/drawing/2014/main" id="{0D3201F8-1F09-5D23-6E06-4E5249C45B87}"/>
              </a:ext>
            </a:extLst>
          </p:cNvPr>
          <p:cNvSpPr/>
          <p:nvPr/>
        </p:nvSpPr>
        <p:spPr>
          <a:xfrm>
            <a:off x="0" y="0"/>
            <a:ext cx="12191999" cy="924025"/>
          </a:xfrm>
          <a:prstGeom prst="round2SameRect">
            <a:avLst>
              <a:gd name="adj1" fmla="val 0"/>
              <a:gd name="adj2" fmla="val 43750"/>
            </a:avLst>
          </a:prstGeom>
          <a:gradFill>
            <a:gsLst>
              <a:gs pos="55000">
                <a:schemeClr val="tx2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I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2CB513-93F6-92BF-A45D-6949070EDFB9}"/>
              </a:ext>
            </a:extLst>
          </p:cNvPr>
          <p:cNvSpPr txBox="1"/>
          <p:nvPr/>
        </p:nvSpPr>
        <p:spPr>
          <a:xfrm>
            <a:off x="212444" y="231179"/>
            <a:ext cx="25692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tx2"/>
                </a:solidFill>
                <a:latin typeface="+mj-lt"/>
              </a:rPr>
              <a:t>INTRODUCCIÓN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4BAB82-0C01-FFE3-7ADF-6C5B58D5D110}"/>
              </a:ext>
            </a:extLst>
          </p:cNvPr>
          <p:cNvSpPr txBox="1"/>
          <p:nvPr/>
        </p:nvSpPr>
        <p:spPr>
          <a:xfrm>
            <a:off x="3241650" y="231178"/>
            <a:ext cx="40226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tx2"/>
                </a:solidFill>
                <a:latin typeface="+mj-lt"/>
              </a:rPr>
              <a:t>MATERIALES Y MÉTODOS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E91618-511D-39A4-8E80-D03D4DBAD1B0}"/>
              </a:ext>
            </a:extLst>
          </p:cNvPr>
          <p:cNvSpPr txBox="1"/>
          <p:nvPr/>
        </p:nvSpPr>
        <p:spPr>
          <a:xfrm>
            <a:off x="7724274" y="231177"/>
            <a:ext cx="42552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bg1"/>
                </a:solidFill>
                <a:latin typeface="+mj-lt"/>
              </a:rPr>
              <a:t>RESULTADOS Y DISCUSIÓN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77A30E-207A-D79F-A584-BCCD3D55174C}"/>
              </a:ext>
            </a:extLst>
          </p:cNvPr>
          <p:cNvSpPr txBox="1"/>
          <p:nvPr/>
        </p:nvSpPr>
        <p:spPr>
          <a:xfrm>
            <a:off x="212444" y="1023147"/>
            <a:ext cx="45137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cap="small" dirty="0"/>
              <a:t>Parámetros inmunológicos</a:t>
            </a:r>
            <a:endParaRPr lang="en-IE" sz="2800" cap="small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F6AF82A-F575-A084-72BD-4F54586AB831}"/>
              </a:ext>
            </a:extLst>
          </p:cNvPr>
          <p:cNvGrpSpPr/>
          <p:nvPr/>
        </p:nvGrpSpPr>
        <p:grpSpPr>
          <a:xfrm>
            <a:off x="1497072" y="1470889"/>
            <a:ext cx="8182062" cy="5376225"/>
            <a:chOff x="2126069" y="1546367"/>
            <a:chExt cx="8182062" cy="5376225"/>
          </a:xfrm>
        </p:grpSpPr>
        <p:pic>
          <p:nvPicPr>
            <p:cNvPr id="8" name="Imagen 9">
              <a:extLst>
                <a:ext uri="{FF2B5EF4-FFF2-40B4-BE49-F238E27FC236}">
                  <a16:creationId xmlns:a16="http://schemas.microsoft.com/office/drawing/2014/main" id="{F7C8DE40-0742-260B-768B-104713072C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20" b="220"/>
            <a:stretch/>
          </p:blipFill>
          <p:spPr bwMode="auto">
            <a:xfrm>
              <a:off x="2126069" y="1838727"/>
              <a:ext cx="8182062" cy="5083865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6B47305D-F7CD-A34A-D73B-8D5B3D97F185}"/>
                </a:ext>
              </a:extLst>
            </p:cNvPr>
            <p:cNvSpPr txBox="1"/>
            <p:nvPr/>
          </p:nvSpPr>
          <p:spPr>
            <a:xfrm>
              <a:off x="2247545" y="1546367"/>
              <a:ext cx="532973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000" b="1" dirty="0">
                  <a:latin typeface="+mj-lt"/>
                </a:rPr>
                <a:t>Mieloperoxidasa</a:t>
              </a:r>
              <a:endParaRPr lang="en-IE" sz="2000" b="1" dirty="0">
                <a:latin typeface="+mj-lt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392A553-86A4-532C-A257-BE7C8EB23337}"/>
              </a:ext>
            </a:extLst>
          </p:cNvPr>
          <p:cNvGrpSpPr/>
          <p:nvPr/>
        </p:nvGrpSpPr>
        <p:grpSpPr>
          <a:xfrm>
            <a:off x="9851915" y="3367542"/>
            <a:ext cx="1770169" cy="1507991"/>
            <a:chOff x="8966830" y="5237081"/>
            <a:chExt cx="1770169" cy="1507991"/>
          </a:xfrm>
        </p:grpSpPr>
        <p:pic>
          <p:nvPicPr>
            <p:cNvPr id="17" name="Imagen 4">
              <a:extLst>
                <a:ext uri="{FF2B5EF4-FFF2-40B4-BE49-F238E27FC236}">
                  <a16:creationId xmlns:a16="http://schemas.microsoft.com/office/drawing/2014/main" id="{05336719-3FD5-3E19-997E-034F7F6453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168" t="40299" r="1459" b="45577"/>
            <a:stretch>
              <a:fillRect/>
            </a:stretch>
          </p:blipFill>
          <p:spPr bwMode="auto">
            <a:xfrm>
              <a:off x="8966830" y="5237081"/>
              <a:ext cx="1770169" cy="716723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18" name="Imagen 4">
              <a:extLst>
                <a:ext uri="{FF2B5EF4-FFF2-40B4-BE49-F238E27FC236}">
                  <a16:creationId xmlns:a16="http://schemas.microsoft.com/office/drawing/2014/main" id="{40A45369-92F5-5A7A-7C30-F924AA8D02D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168" t="54376" r="1459" b="31300"/>
            <a:stretch>
              <a:fillRect/>
            </a:stretch>
          </p:blipFill>
          <p:spPr bwMode="auto">
            <a:xfrm>
              <a:off x="8966831" y="6016179"/>
              <a:ext cx="1770168" cy="728893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F9C19285-8200-3A29-711A-6E76DED8CAC3}"/>
              </a:ext>
            </a:extLst>
          </p:cNvPr>
          <p:cNvSpPr txBox="1"/>
          <p:nvPr/>
        </p:nvSpPr>
        <p:spPr>
          <a:xfrm>
            <a:off x="4283416" y="1098458"/>
            <a:ext cx="57700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>
                <a:solidFill>
                  <a:srgbClr val="5862B3"/>
                </a:solidFill>
              </a:rPr>
              <a:t> </a:t>
            </a:r>
            <a:r>
              <a:rPr lang="en-IE" sz="2000" dirty="0">
                <a:solidFill>
                  <a:srgbClr val="7EB95A"/>
                </a:solidFill>
              </a:rPr>
              <a:t>—</a:t>
            </a:r>
            <a:r>
              <a:rPr lang="es-ES" sz="2000" b="1" dirty="0">
                <a:solidFill>
                  <a:srgbClr val="5862B3"/>
                </a:solidFill>
              </a:rPr>
              <a:t> </a:t>
            </a:r>
            <a:r>
              <a:rPr lang="es-ES" sz="2000" b="1" dirty="0">
                <a:solidFill>
                  <a:srgbClr val="7EB95A"/>
                </a:solidFill>
              </a:rPr>
              <a:t>Actividad mieloperoxidasa (</a:t>
            </a:r>
            <a:r>
              <a:rPr lang="es-ES" sz="2000" b="1" i="1" dirty="0" err="1">
                <a:solidFill>
                  <a:srgbClr val="7EB95A"/>
                </a:solidFill>
              </a:rPr>
              <a:t>burst</a:t>
            </a:r>
            <a:r>
              <a:rPr lang="es-ES" sz="2000" b="1" dirty="0">
                <a:solidFill>
                  <a:srgbClr val="7EB95A"/>
                </a:solidFill>
              </a:rPr>
              <a:t> respiratorio)</a:t>
            </a:r>
            <a:endParaRPr lang="en-IE" sz="2000" b="1" dirty="0">
              <a:solidFill>
                <a:srgbClr val="7EB95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52483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A8073D-1215-E62D-CC2E-9B7D7CE783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4CD0EB58-9062-DB95-2AEC-C450705CB771}"/>
              </a:ext>
            </a:extLst>
          </p:cNvPr>
          <p:cNvGrpSpPr/>
          <p:nvPr/>
        </p:nvGrpSpPr>
        <p:grpSpPr>
          <a:xfrm>
            <a:off x="1608645" y="1287259"/>
            <a:ext cx="5171368" cy="4957540"/>
            <a:chOff x="1690689" y="1556087"/>
            <a:chExt cx="4753654" cy="4557098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176FDB94-2549-90B4-F19F-FB4F2C3D8B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55" r="49581" b="38830"/>
            <a:stretch>
              <a:fillRect/>
            </a:stretch>
          </p:blipFill>
          <p:spPr>
            <a:xfrm>
              <a:off x="1690689" y="1556087"/>
              <a:ext cx="4753654" cy="4557098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6B7D76E-44C9-D676-05E4-ED52C1683C3C}"/>
                </a:ext>
              </a:extLst>
            </p:cNvPr>
            <p:cNvSpPr/>
            <p:nvPr/>
          </p:nvSpPr>
          <p:spPr>
            <a:xfrm>
              <a:off x="1739900" y="1583934"/>
              <a:ext cx="381000" cy="3337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</p:grpSp>
      <p:sp>
        <p:nvSpPr>
          <p:cNvPr id="3" name="Rectangle: Top Corners Rounded 2">
            <a:extLst>
              <a:ext uri="{FF2B5EF4-FFF2-40B4-BE49-F238E27FC236}">
                <a16:creationId xmlns:a16="http://schemas.microsoft.com/office/drawing/2014/main" id="{11938E6F-EE6D-30D2-3748-5186CC905E42}"/>
              </a:ext>
            </a:extLst>
          </p:cNvPr>
          <p:cNvSpPr/>
          <p:nvPr/>
        </p:nvSpPr>
        <p:spPr>
          <a:xfrm>
            <a:off x="0" y="0"/>
            <a:ext cx="12191999" cy="924025"/>
          </a:xfrm>
          <a:prstGeom prst="round2SameRect">
            <a:avLst>
              <a:gd name="adj1" fmla="val 0"/>
              <a:gd name="adj2" fmla="val 43750"/>
            </a:avLst>
          </a:prstGeom>
          <a:gradFill>
            <a:gsLst>
              <a:gs pos="55000">
                <a:schemeClr val="tx2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I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0286D72-5D98-E0C3-E52E-8E1452232C20}"/>
              </a:ext>
            </a:extLst>
          </p:cNvPr>
          <p:cNvSpPr txBox="1"/>
          <p:nvPr/>
        </p:nvSpPr>
        <p:spPr>
          <a:xfrm>
            <a:off x="212444" y="231179"/>
            <a:ext cx="25692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tx2"/>
                </a:solidFill>
                <a:latin typeface="+mj-lt"/>
              </a:rPr>
              <a:t>INTRODUCCIÓN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E3920F-B52F-3F45-1398-9A390D6956D5}"/>
              </a:ext>
            </a:extLst>
          </p:cNvPr>
          <p:cNvSpPr txBox="1"/>
          <p:nvPr/>
        </p:nvSpPr>
        <p:spPr>
          <a:xfrm>
            <a:off x="3241650" y="231178"/>
            <a:ext cx="40226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tx2"/>
                </a:solidFill>
                <a:latin typeface="+mj-lt"/>
              </a:rPr>
              <a:t>MATERIALES Y MÉTODOS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C100DF-1BE1-51E9-3574-E6BE0D4489C7}"/>
              </a:ext>
            </a:extLst>
          </p:cNvPr>
          <p:cNvSpPr txBox="1"/>
          <p:nvPr/>
        </p:nvSpPr>
        <p:spPr>
          <a:xfrm>
            <a:off x="7724274" y="231177"/>
            <a:ext cx="42552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bg1"/>
                </a:solidFill>
                <a:latin typeface="+mj-lt"/>
              </a:rPr>
              <a:t>RESULTADOS Y DISCUSIÓN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CA70BED-5799-AEEF-D362-FAD564F8CE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33" t="62125" r="19523" b="32502"/>
          <a:stretch>
            <a:fillRect/>
          </a:stretch>
        </p:blipFill>
        <p:spPr>
          <a:xfrm>
            <a:off x="1603752" y="6244799"/>
            <a:ext cx="5660572" cy="44359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6327A77-2686-BDBF-DF82-32690EC15868}"/>
              </a:ext>
            </a:extLst>
          </p:cNvPr>
          <p:cNvSpPr txBox="1"/>
          <p:nvPr/>
        </p:nvSpPr>
        <p:spPr>
          <a:xfrm>
            <a:off x="212443" y="1023147"/>
            <a:ext cx="63407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cap="small" dirty="0"/>
              <a:t>PCA - Columna</a:t>
            </a:r>
            <a:endParaRPr lang="en-IE" sz="2800" cap="small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0FFCD5B-BC37-2495-1A29-77BBFFA7C92A}"/>
              </a:ext>
            </a:extLst>
          </p:cNvPr>
          <p:cNvGrpSpPr/>
          <p:nvPr/>
        </p:nvGrpSpPr>
        <p:grpSpPr>
          <a:xfrm>
            <a:off x="7491138" y="1048547"/>
            <a:ext cx="3705726" cy="2813722"/>
            <a:chOff x="7724274" y="1151046"/>
            <a:chExt cx="3201013" cy="2430498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DA09748-12D9-751E-E5B4-09B852EC94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8670" r="66630"/>
            <a:stretch>
              <a:fillRect/>
            </a:stretch>
          </p:blipFill>
          <p:spPr>
            <a:xfrm>
              <a:off x="7724274" y="1177117"/>
              <a:ext cx="3201013" cy="2404427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D903681-B7D8-3B0C-2DC1-FF0D6DA91718}"/>
                </a:ext>
              </a:extLst>
            </p:cNvPr>
            <p:cNvSpPr/>
            <p:nvPr/>
          </p:nvSpPr>
          <p:spPr>
            <a:xfrm>
              <a:off x="7833131" y="1151046"/>
              <a:ext cx="381000" cy="3337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706DD21-CF7E-4226-79F8-ACA96643887C}"/>
              </a:ext>
            </a:extLst>
          </p:cNvPr>
          <p:cNvGrpSpPr/>
          <p:nvPr/>
        </p:nvGrpSpPr>
        <p:grpSpPr>
          <a:xfrm>
            <a:off x="7491137" y="3736249"/>
            <a:ext cx="3705726" cy="2783540"/>
            <a:chOff x="7724273" y="3834636"/>
            <a:chExt cx="3201013" cy="2404427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1A758E4-160C-3E38-DD48-F42125F52C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315" t="67925" r="33315" b="745"/>
            <a:stretch>
              <a:fillRect/>
            </a:stretch>
          </p:blipFill>
          <p:spPr>
            <a:xfrm>
              <a:off x="7724273" y="3834636"/>
              <a:ext cx="3201013" cy="2404427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375A19F-5849-154D-EEF6-8961DC6EFF3F}"/>
                </a:ext>
              </a:extLst>
            </p:cNvPr>
            <p:cNvSpPr/>
            <p:nvPr/>
          </p:nvSpPr>
          <p:spPr>
            <a:xfrm>
              <a:off x="7833131" y="3834636"/>
              <a:ext cx="381000" cy="3337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</p:grpSp>
    </p:spTree>
    <p:extLst>
      <p:ext uri="{BB962C8B-B14F-4D97-AF65-F5344CB8AC3E}">
        <p14:creationId xmlns:p14="http://schemas.microsoft.com/office/powerpoint/2010/main" val="4736936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FA2EA9-D96D-384D-D186-A868B3C386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79ECDE29-26E3-C508-8B56-2C4B153B74A0}"/>
              </a:ext>
            </a:extLst>
          </p:cNvPr>
          <p:cNvGrpSpPr/>
          <p:nvPr/>
        </p:nvGrpSpPr>
        <p:grpSpPr>
          <a:xfrm>
            <a:off x="1773088" y="1184094"/>
            <a:ext cx="5021336" cy="5032185"/>
            <a:chOff x="2166788" y="1151043"/>
            <a:chExt cx="5021336" cy="5032185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E3AAA0DE-CF8A-A350-2713-111CDDD844A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802" b="38093"/>
            <a:stretch>
              <a:fillRect/>
            </a:stretch>
          </p:blipFill>
          <p:spPr>
            <a:xfrm>
              <a:off x="2189514" y="1151043"/>
              <a:ext cx="4998610" cy="5032185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5334C68-A86E-84F3-35FF-9808DC3B53A9}"/>
                </a:ext>
              </a:extLst>
            </p:cNvPr>
            <p:cNvSpPr/>
            <p:nvPr/>
          </p:nvSpPr>
          <p:spPr>
            <a:xfrm>
              <a:off x="2166788" y="1253979"/>
              <a:ext cx="441073" cy="38639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</p:grpSp>
      <p:sp>
        <p:nvSpPr>
          <p:cNvPr id="3" name="Rectangle: Top Corners Rounded 2">
            <a:extLst>
              <a:ext uri="{FF2B5EF4-FFF2-40B4-BE49-F238E27FC236}">
                <a16:creationId xmlns:a16="http://schemas.microsoft.com/office/drawing/2014/main" id="{0947B904-CCA9-8C16-1E94-D28D468713ED}"/>
              </a:ext>
            </a:extLst>
          </p:cNvPr>
          <p:cNvSpPr/>
          <p:nvPr/>
        </p:nvSpPr>
        <p:spPr>
          <a:xfrm>
            <a:off x="0" y="0"/>
            <a:ext cx="12191999" cy="924025"/>
          </a:xfrm>
          <a:prstGeom prst="round2SameRect">
            <a:avLst>
              <a:gd name="adj1" fmla="val 0"/>
              <a:gd name="adj2" fmla="val 43750"/>
            </a:avLst>
          </a:prstGeom>
          <a:gradFill>
            <a:gsLst>
              <a:gs pos="55000">
                <a:schemeClr val="tx2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I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4649B9-90C0-6ADD-D0E6-80A359223A79}"/>
              </a:ext>
            </a:extLst>
          </p:cNvPr>
          <p:cNvSpPr txBox="1"/>
          <p:nvPr/>
        </p:nvSpPr>
        <p:spPr>
          <a:xfrm>
            <a:off x="212444" y="231179"/>
            <a:ext cx="25692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tx2"/>
                </a:solidFill>
                <a:latin typeface="+mj-lt"/>
              </a:rPr>
              <a:t>INTRODUCCIÓN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532EB8-A37D-2B4A-5DFF-DBE9BEAD9BE0}"/>
              </a:ext>
            </a:extLst>
          </p:cNvPr>
          <p:cNvSpPr txBox="1"/>
          <p:nvPr/>
        </p:nvSpPr>
        <p:spPr>
          <a:xfrm>
            <a:off x="3241650" y="231178"/>
            <a:ext cx="40226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tx2"/>
                </a:solidFill>
                <a:latin typeface="+mj-lt"/>
              </a:rPr>
              <a:t>MATERIALES Y MÉTODOS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76AD21-5B72-E3C4-B59A-0F5B8A06706B}"/>
              </a:ext>
            </a:extLst>
          </p:cNvPr>
          <p:cNvSpPr txBox="1"/>
          <p:nvPr/>
        </p:nvSpPr>
        <p:spPr>
          <a:xfrm>
            <a:off x="7724274" y="231177"/>
            <a:ext cx="42552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bg1"/>
                </a:solidFill>
                <a:latin typeface="+mj-lt"/>
              </a:rPr>
              <a:t>RESULTADOS Y DISCUSIÓN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75B221F-7EFB-DF9F-2BDD-3F32FB856D0B}"/>
              </a:ext>
            </a:extLst>
          </p:cNvPr>
          <p:cNvSpPr txBox="1"/>
          <p:nvPr/>
        </p:nvSpPr>
        <p:spPr>
          <a:xfrm>
            <a:off x="212443" y="1023147"/>
            <a:ext cx="67104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cap="small" dirty="0"/>
              <a:t>PCA- Tentáculos</a:t>
            </a:r>
            <a:endParaRPr lang="en-IE" sz="2800" cap="small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15443AE-9719-8BF8-6549-DB1C0451BE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33" t="62125" r="19523" b="32502"/>
          <a:stretch>
            <a:fillRect/>
          </a:stretch>
        </p:blipFill>
        <p:spPr>
          <a:xfrm>
            <a:off x="1603752" y="6244799"/>
            <a:ext cx="5660572" cy="443593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F642C1E7-BA10-063B-2262-5D32EC83B365}"/>
              </a:ext>
            </a:extLst>
          </p:cNvPr>
          <p:cNvGrpSpPr/>
          <p:nvPr/>
        </p:nvGrpSpPr>
        <p:grpSpPr>
          <a:xfrm>
            <a:off x="7264324" y="1023147"/>
            <a:ext cx="3995327" cy="3094438"/>
            <a:chOff x="7480224" y="1391447"/>
            <a:chExt cx="3995327" cy="3094438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C16032B-75A0-5ABA-4DEE-80886D41D98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774" t="68748" r="856" b="-78"/>
            <a:stretch>
              <a:fillRect/>
            </a:stretch>
          </p:blipFill>
          <p:spPr>
            <a:xfrm>
              <a:off x="7480224" y="1484812"/>
              <a:ext cx="3995327" cy="3001073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8148A54-45A1-9149-F3E8-0B6B7C051C22}"/>
                </a:ext>
              </a:extLst>
            </p:cNvPr>
            <p:cNvSpPr/>
            <p:nvPr/>
          </p:nvSpPr>
          <p:spPr>
            <a:xfrm>
              <a:off x="7480224" y="1391447"/>
              <a:ext cx="441073" cy="38639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D620453F-9ECE-F68A-6E91-488BC57CFE3D}"/>
              </a:ext>
            </a:extLst>
          </p:cNvPr>
          <p:cNvSpPr txBox="1"/>
          <p:nvPr/>
        </p:nvSpPr>
        <p:spPr>
          <a:xfrm>
            <a:off x="7884897" y="4740528"/>
            <a:ext cx="35506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ooper Hewitt Book" pitchFamily="2" charset="0"/>
                <a:ea typeface="Cooper Hewitt Book" pitchFamily="2" charset="0"/>
              </a:rPr>
              <a:t>En T2, los tentáculos vuelven a situación similar al control</a:t>
            </a:r>
            <a:endParaRPr lang="en-IE" sz="2400" b="1" dirty="0">
              <a:solidFill>
                <a:schemeClr val="tx1">
                  <a:lumMod val="95000"/>
                  <a:lumOff val="5000"/>
                </a:schemeClr>
              </a:solidFill>
              <a:latin typeface="Cooper Hewitt Book" pitchFamily="2" charset="0"/>
              <a:ea typeface="Cooper Hewitt Book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6842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39E60B-F679-B012-536D-F4C97AFC66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Top Corners Rounded 2">
            <a:extLst>
              <a:ext uri="{FF2B5EF4-FFF2-40B4-BE49-F238E27FC236}">
                <a16:creationId xmlns:a16="http://schemas.microsoft.com/office/drawing/2014/main" id="{56AC9F37-5790-0D6F-C67C-21D1672332C9}"/>
              </a:ext>
            </a:extLst>
          </p:cNvPr>
          <p:cNvSpPr/>
          <p:nvPr/>
        </p:nvSpPr>
        <p:spPr>
          <a:xfrm>
            <a:off x="0" y="0"/>
            <a:ext cx="12191999" cy="924025"/>
          </a:xfrm>
          <a:prstGeom prst="round2SameRect">
            <a:avLst>
              <a:gd name="adj1" fmla="val 0"/>
              <a:gd name="adj2" fmla="val 43750"/>
            </a:avLst>
          </a:prstGeom>
          <a:gradFill>
            <a:gsLst>
              <a:gs pos="55000">
                <a:schemeClr val="tx2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I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3420C3-E538-207B-F42F-934D422EAFE5}"/>
              </a:ext>
            </a:extLst>
          </p:cNvPr>
          <p:cNvSpPr txBox="1"/>
          <p:nvPr/>
        </p:nvSpPr>
        <p:spPr>
          <a:xfrm>
            <a:off x="212444" y="231179"/>
            <a:ext cx="25692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tx2"/>
                </a:solidFill>
                <a:latin typeface="+mj-lt"/>
              </a:rPr>
              <a:t>INTRODUCCIÓN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1EDC5B4-F9E6-3277-1970-828793AA39AE}"/>
              </a:ext>
            </a:extLst>
          </p:cNvPr>
          <p:cNvSpPr txBox="1"/>
          <p:nvPr/>
        </p:nvSpPr>
        <p:spPr>
          <a:xfrm>
            <a:off x="3241650" y="231178"/>
            <a:ext cx="40226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tx2"/>
                </a:solidFill>
                <a:latin typeface="+mj-lt"/>
              </a:rPr>
              <a:t>MATERIALES Y MÉTODOS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31296F-62D8-F81D-250E-28E603A5429F}"/>
              </a:ext>
            </a:extLst>
          </p:cNvPr>
          <p:cNvSpPr txBox="1"/>
          <p:nvPr/>
        </p:nvSpPr>
        <p:spPr>
          <a:xfrm>
            <a:off x="7724274" y="231177"/>
            <a:ext cx="42552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bg1"/>
                </a:solidFill>
                <a:latin typeface="+mj-lt"/>
              </a:rPr>
              <a:t>RESULTADOS Y DISCUSIÓN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1F33027-9D0D-12AC-974B-395DC7FC4B94}"/>
              </a:ext>
            </a:extLst>
          </p:cNvPr>
          <p:cNvSpPr txBox="1"/>
          <p:nvPr/>
        </p:nvSpPr>
        <p:spPr>
          <a:xfrm>
            <a:off x="212443" y="1023147"/>
            <a:ext cx="56605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cap="small" dirty="0"/>
              <a:t>Conclusiones</a:t>
            </a:r>
            <a:endParaRPr lang="en-IE" sz="2400" cap="small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AEF000F-B39C-0D20-C109-5EF1000C9752}"/>
              </a:ext>
            </a:extLst>
          </p:cNvPr>
          <p:cNvSpPr txBox="1"/>
          <p:nvPr/>
        </p:nvSpPr>
        <p:spPr>
          <a:xfrm>
            <a:off x="484700" y="3337196"/>
            <a:ext cx="10123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0" dirty="0">
                <a:solidFill>
                  <a:schemeClr val="tx2"/>
                </a:solidFill>
              </a:rPr>
              <a:t>1</a:t>
            </a:r>
            <a:endParaRPr lang="en-IE" sz="6000" dirty="0">
              <a:solidFill>
                <a:schemeClr val="tx2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DB2421-39D6-31A5-A40C-8707CD4E7511}"/>
              </a:ext>
            </a:extLst>
          </p:cNvPr>
          <p:cNvSpPr txBox="1"/>
          <p:nvPr/>
        </p:nvSpPr>
        <p:spPr>
          <a:xfrm>
            <a:off x="1169457" y="1750536"/>
            <a:ext cx="992611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3200" b="1" dirty="0">
                <a:solidFill>
                  <a:schemeClr val="tx2"/>
                </a:solidFill>
              </a:rPr>
              <a:t>La inducción a la reproducción asexual en </a:t>
            </a:r>
            <a:r>
              <a:rPr lang="es-ES" sz="3200" b="1" i="1" dirty="0">
                <a:solidFill>
                  <a:schemeClr val="tx2"/>
                </a:solidFill>
              </a:rPr>
              <a:t>Anemonia viridis</a:t>
            </a:r>
            <a:r>
              <a:rPr lang="es-ES" sz="3200" b="1" dirty="0">
                <a:solidFill>
                  <a:schemeClr val="tx2"/>
                </a:solidFill>
              </a:rPr>
              <a:t> es viable en cautividad y genera baja mortalidad</a:t>
            </a:r>
            <a:endParaRPr lang="en-IE" sz="3200" b="1" i="1" dirty="0">
              <a:solidFill>
                <a:schemeClr val="tx2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C590C2-C64D-378E-FC4B-DF71339BFC5D}"/>
              </a:ext>
            </a:extLst>
          </p:cNvPr>
          <p:cNvSpPr txBox="1"/>
          <p:nvPr/>
        </p:nvSpPr>
        <p:spPr>
          <a:xfrm>
            <a:off x="1207328" y="3465513"/>
            <a:ext cx="10689497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800" dirty="0">
                <a:latin typeface="Cabinet Grotesk Light" pitchFamily="50" charset="0"/>
              </a:rPr>
              <a:t>Las alteraciones del estado oxidativo generadas durante la regeneración previenen la peroxidación lipídica y en tentáculo son reversibles</a:t>
            </a:r>
            <a:endParaRPr lang="en-IE" sz="2800" dirty="0">
              <a:latin typeface="Cabinet Grotesk Light" pitchFamily="50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A74F0B7-F251-4BA7-48C5-1AB647F1F7AB}"/>
              </a:ext>
            </a:extLst>
          </p:cNvPr>
          <p:cNvSpPr txBox="1"/>
          <p:nvPr/>
        </p:nvSpPr>
        <p:spPr>
          <a:xfrm>
            <a:off x="498943" y="4819190"/>
            <a:ext cx="10123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2</a:t>
            </a:r>
            <a:endParaRPr lang="en-IE" sz="60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F63B2AA-5CAF-3A7F-9252-8403A019682B}"/>
              </a:ext>
            </a:extLst>
          </p:cNvPr>
          <p:cNvSpPr txBox="1"/>
          <p:nvPr/>
        </p:nvSpPr>
        <p:spPr>
          <a:xfrm>
            <a:off x="1207328" y="5084914"/>
            <a:ext cx="10280285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800" dirty="0">
                <a:latin typeface="Cabinet Grotesk Light" pitchFamily="50" charset="0"/>
              </a:rPr>
              <a:t>Únicamente el </a:t>
            </a:r>
            <a:r>
              <a:rPr lang="es-ES" sz="2800" i="1" dirty="0" err="1">
                <a:latin typeface="Cabinet Grotesk Light" pitchFamily="50" charset="0"/>
              </a:rPr>
              <a:t>burst</a:t>
            </a:r>
            <a:r>
              <a:rPr lang="es-ES" sz="2800" dirty="0">
                <a:latin typeface="Cabinet Grotesk Light" pitchFamily="50" charset="0"/>
              </a:rPr>
              <a:t> respiratorio parece verse afectado a las 4 semanas del corte, y es un parámetro de relevancia a nivel multivariable</a:t>
            </a:r>
            <a:endParaRPr lang="en-IE" sz="2800" dirty="0">
              <a:latin typeface="Cabinet Grotesk Light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55784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A65CB6-AF62-7E94-B46B-1E3A8DEA7C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6FA3955-8DB5-CA2E-A716-7D97020B8584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I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CE9C41E-378A-D481-5226-2939AB23CF8E}"/>
              </a:ext>
            </a:extLst>
          </p:cNvPr>
          <p:cNvSpPr txBox="1"/>
          <p:nvPr/>
        </p:nvSpPr>
        <p:spPr>
          <a:xfrm>
            <a:off x="5386723" y="434683"/>
            <a:ext cx="64749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solidFill>
                  <a:schemeClr val="bg1"/>
                </a:solidFill>
                <a:latin typeface="Arial Nova" panose="020B0504020202020204" pitchFamily="34" charset="0"/>
                <a:ea typeface="Cooper Hewitt Medium" pitchFamily="2" charset="0"/>
              </a:rPr>
              <a:t>VIABILIDAD DE LA INDUCCIÓN DE LA REPRODUCCIÓN ASEXUAL EN </a:t>
            </a:r>
            <a:r>
              <a:rPr lang="es-ES" sz="2800" b="1" i="1" dirty="0">
                <a:solidFill>
                  <a:schemeClr val="bg1"/>
                </a:solidFill>
                <a:latin typeface="Arial Nova" panose="020B0504020202020204" pitchFamily="34" charset="0"/>
                <a:ea typeface="Cooper Hewitt Medium" pitchFamily="2" charset="0"/>
              </a:rPr>
              <a:t>ANEMONIA VIRIDIS: </a:t>
            </a:r>
            <a:r>
              <a:rPr lang="es-ES" sz="2800" b="1" dirty="0">
                <a:solidFill>
                  <a:schemeClr val="bg1"/>
                </a:solidFill>
                <a:latin typeface="Arial Nova" panose="020B0504020202020204" pitchFamily="34" charset="0"/>
                <a:ea typeface="Cooper Hewitt Medium" pitchFamily="2" charset="0"/>
              </a:rPr>
              <a:t>ANÁLISIS DE MARCADORES DE BIENESTAR</a:t>
            </a:r>
            <a:endParaRPr lang="en-IE" sz="2800" b="1" dirty="0">
              <a:solidFill>
                <a:schemeClr val="bg1"/>
              </a:solidFill>
              <a:latin typeface="Arial Nova" panose="020B0504020202020204" pitchFamily="34" charset="0"/>
              <a:ea typeface="Cooper Hewitt Medium" pitchFamily="2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C11C286-CFE0-6728-8164-E42CA692FF08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3462" y="5386750"/>
            <a:ext cx="2047934" cy="121466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7EFBE06-70BE-386E-C3DF-E7A49E076A16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lumMod val="20000"/>
                <a:lumOff val="8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1474" y="5299803"/>
            <a:ext cx="4055119" cy="138856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1FFC895-1AF7-7D40-D49B-CC79339CDAA1}"/>
              </a:ext>
            </a:extLst>
          </p:cNvPr>
          <p:cNvSpPr txBox="1"/>
          <p:nvPr/>
        </p:nvSpPr>
        <p:spPr>
          <a:xfrm>
            <a:off x="5901293" y="2697966"/>
            <a:ext cx="544575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solidFill>
                  <a:schemeClr val="accent1">
                    <a:lumMod val="20000"/>
                    <a:lumOff val="80000"/>
                  </a:schemeClr>
                </a:solidFill>
                <a:latin typeface="Cooper Hewitt Medium" pitchFamily="2" charset="0"/>
                <a:ea typeface="Cooper Hewitt Medium" pitchFamily="2" charset="0"/>
              </a:rPr>
              <a:t>Alberto Coll, Ana E. Ortiz Maldonado, Marta Ramos Barbero, Laura Pantoja Echevarría, Ismael González Ordóñez, Eva M. López Fernández, Amalia Pérez Jiménez, Eva E. Rufino Palomares, Cristina E. Trenzado</a:t>
            </a:r>
            <a:endParaRPr lang="en-IE" sz="1600" dirty="0">
              <a:solidFill>
                <a:schemeClr val="accent1">
                  <a:lumMod val="20000"/>
                  <a:lumOff val="80000"/>
                </a:schemeClr>
              </a:solidFill>
              <a:latin typeface="Cooper Hewitt Medium" pitchFamily="2" charset="0"/>
              <a:ea typeface="Cooper Hewitt Medium" pitchFamily="2" charset="0"/>
            </a:endParaRPr>
          </a:p>
        </p:txBody>
      </p:sp>
      <p:sp>
        <p:nvSpPr>
          <p:cNvPr id="22" name="Flowchart: Delay 21">
            <a:extLst>
              <a:ext uri="{FF2B5EF4-FFF2-40B4-BE49-F238E27FC236}">
                <a16:creationId xmlns:a16="http://schemas.microsoft.com/office/drawing/2014/main" id="{F1019E91-5E67-A538-D250-1D1366B2D615}"/>
              </a:ext>
            </a:extLst>
          </p:cNvPr>
          <p:cNvSpPr/>
          <p:nvPr/>
        </p:nvSpPr>
        <p:spPr>
          <a:xfrm>
            <a:off x="-1884953" y="0"/>
            <a:ext cx="7580220" cy="6858000"/>
          </a:xfrm>
          <a:prstGeom prst="flowChartDela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DE35BEA2-169B-63C3-3554-11D88E207E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56" r="19972"/>
          <a:stretch>
            <a:fillRect/>
          </a:stretch>
        </p:blipFill>
        <p:spPr>
          <a:xfrm>
            <a:off x="-1827328" y="139700"/>
            <a:ext cx="7271396" cy="6578600"/>
          </a:xfrm>
          <a:prstGeom prst="flowChartDelay">
            <a:avLst/>
          </a:prstGeom>
        </p:spPr>
      </p:pic>
    </p:spTree>
    <p:extLst>
      <p:ext uri="{BB962C8B-B14F-4D97-AF65-F5344CB8AC3E}">
        <p14:creationId xmlns:p14="http://schemas.microsoft.com/office/powerpoint/2010/main" val="1682904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6B73C0-EFE8-E2FE-A01A-72D3E9D89F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Top Corners Rounded 2">
            <a:extLst>
              <a:ext uri="{FF2B5EF4-FFF2-40B4-BE49-F238E27FC236}">
                <a16:creationId xmlns:a16="http://schemas.microsoft.com/office/drawing/2014/main" id="{C23B2254-57E2-9076-2CFA-A92FC1FE6C3A}"/>
              </a:ext>
            </a:extLst>
          </p:cNvPr>
          <p:cNvSpPr/>
          <p:nvPr/>
        </p:nvSpPr>
        <p:spPr>
          <a:xfrm>
            <a:off x="0" y="0"/>
            <a:ext cx="12191999" cy="924025"/>
          </a:xfrm>
          <a:prstGeom prst="round2SameRect">
            <a:avLst>
              <a:gd name="adj1" fmla="val 0"/>
              <a:gd name="adj2" fmla="val 43750"/>
            </a:avLst>
          </a:prstGeom>
          <a:gradFill>
            <a:gsLst>
              <a:gs pos="55000">
                <a:schemeClr val="tx2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I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1B4DD1-0E10-863A-39E5-89713CDD4801}"/>
              </a:ext>
            </a:extLst>
          </p:cNvPr>
          <p:cNvSpPr txBox="1"/>
          <p:nvPr/>
        </p:nvSpPr>
        <p:spPr>
          <a:xfrm>
            <a:off x="212444" y="231179"/>
            <a:ext cx="25692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bg1"/>
                </a:solidFill>
                <a:latin typeface="+mj-lt"/>
              </a:rPr>
              <a:t>INTRODUCCIÓN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323EA3-86FC-465C-78D3-8FEB0FD0C077}"/>
              </a:ext>
            </a:extLst>
          </p:cNvPr>
          <p:cNvSpPr txBox="1"/>
          <p:nvPr/>
        </p:nvSpPr>
        <p:spPr>
          <a:xfrm>
            <a:off x="3241650" y="231178"/>
            <a:ext cx="40226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tx2"/>
                </a:solidFill>
                <a:latin typeface="+mj-lt"/>
              </a:rPr>
              <a:t>MATERIALES Y MÉTODOS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55C49D-814E-803D-CD95-46D55DECE352}"/>
              </a:ext>
            </a:extLst>
          </p:cNvPr>
          <p:cNvSpPr txBox="1"/>
          <p:nvPr/>
        </p:nvSpPr>
        <p:spPr>
          <a:xfrm>
            <a:off x="7724274" y="231177"/>
            <a:ext cx="42552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tx2"/>
                </a:solidFill>
                <a:latin typeface="+mj-lt"/>
              </a:rPr>
              <a:t>RESULTADOS Y DISCUSIÓN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B058B80-4715-43D4-6341-B9580B7F34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900"/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268" t="6984" r="34464" b="14127"/>
          <a:stretch>
            <a:fillRect/>
          </a:stretch>
        </p:blipFill>
        <p:spPr>
          <a:xfrm>
            <a:off x="882167" y="1308429"/>
            <a:ext cx="4718966" cy="462589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AD1A315-0577-F889-B745-258178BA4C75}"/>
              </a:ext>
            </a:extLst>
          </p:cNvPr>
          <p:cNvSpPr txBox="1"/>
          <p:nvPr/>
        </p:nvSpPr>
        <p:spPr>
          <a:xfrm>
            <a:off x="864099" y="6165501"/>
            <a:ext cx="47756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Anemonia viridis </a:t>
            </a:r>
            <a:r>
              <a:rPr lang="es-E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(</a:t>
            </a:r>
            <a:r>
              <a:rPr lang="es-ES" sz="24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Forsskål</a:t>
            </a:r>
            <a:r>
              <a:rPr lang="es-E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1775)</a:t>
            </a:r>
            <a:endParaRPr lang="en-IE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C94C96F-1B45-412C-7310-7903207C995F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613" t="24474" r="-3613" b="12986"/>
          <a:stretch>
            <a:fillRect/>
          </a:stretch>
        </p:blipFill>
        <p:spPr>
          <a:xfrm>
            <a:off x="6350974" y="1155202"/>
            <a:ext cx="5592069" cy="349729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D3C6349-DEF2-EC1A-11DD-F6FAE02A9DCE}"/>
              </a:ext>
            </a:extLst>
          </p:cNvPr>
          <p:cNvSpPr txBox="1"/>
          <p:nvPr/>
        </p:nvSpPr>
        <p:spPr>
          <a:xfrm>
            <a:off x="6096000" y="4133481"/>
            <a:ext cx="60594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Poblaciones en regresión en Andalucía</a:t>
            </a:r>
            <a:endParaRPr lang="en-IE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03851F-AA7A-F4E4-52F7-FBA9B7AC411D}"/>
              </a:ext>
            </a:extLst>
          </p:cNvPr>
          <p:cNvSpPr txBox="1"/>
          <p:nvPr/>
        </p:nvSpPr>
        <p:spPr>
          <a:xfrm>
            <a:off x="6673830" y="4808597"/>
            <a:ext cx="518212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Cooper Hewitt Book" pitchFamily="2" charset="0"/>
                <a:ea typeface="Cooper Hewitt Book" pitchFamily="2" charset="0"/>
              </a:rPr>
              <a:t>Olas de calor marinas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Cooper Hewitt Book" pitchFamily="2" charset="0"/>
                <a:ea typeface="Cooper Hewitt Book" pitchFamily="2" charset="0"/>
              </a:rPr>
              <a:t>Competencia con </a:t>
            </a:r>
            <a:r>
              <a:rPr lang="es-ES" sz="2400" i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oper Hewitt Book" pitchFamily="2" charset="0"/>
                <a:ea typeface="Cooper Hewitt Book" pitchFamily="2" charset="0"/>
              </a:rPr>
              <a:t>Rugulopteryx</a:t>
            </a:r>
            <a:r>
              <a:rPr lang="es-ES" sz="2400" i="1" dirty="0">
                <a:solidFill>
                  <a:schemeClr val="tx1">
                    <a:lumMod val="95000"/>
                    <a:lumOff val="5000"/>
                  </a:schemeClr>
                </a:solidFill>
                <a:latin typeface="Cooper Hewitt Book" pitchFamily="2" charset="0"/>
                <a:ea typeface="Cooper Hewitt Book" pitchFamily="2" charset="0"/>
              </a:rPr>
              <a:t> </a:t>
            </a:r>
            <a:r>
              <a:rPr lang="es-ES" sz="2400" i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oper Hewitt Book" pitchFamily="2" charset="0"/>
                <a:ea typeface="Cooper Hewitt Book" pitchFamily="2" charset="0"/>
              </a:rPr>
              <a:t>okamuriae</a:t>
            </a:r>
            <a:endParaRPr lang="es-ES" sz="2400" i="1" dirty="0">
              <a:solidFill>
                <a:schemeClr val="tx1">
                  <a:lumMod val="95000"/>
                  <a:lumOff val="5000"/>
                </a:schemeClr>
              </a:solidFill>
              <a:latin typeface="Cooper Hewitt Book" pitchFamily="2" charset="0"/>
              <a:ea typeface="Cooper Hewitt Book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Cooper Hewitt Book" pitchFamily="2" charset="0"/>
                <a:ea typeface="Cooper Hewitt Book" pitchFamily="2" charset="0"/>
              </a:rPr>
              <a:t>Sobreexplotación</a:t>
            </a:r>
            <a:endParaRPr lang="en-IE" sz="2400" dirty="0">
              <a:solidFill>
                <a:schemeClr val="tx1">
                  <a:lumMod val="95000"/>
                  <a:lumOff val="5000"/>
                </a:schemeClr>
              </a:solidFill>
              <a:latin typeface="Cooper Hewitt Book" pitchFamily="2" charset="0"/>
              <a:ea typeface="Cooper Hewitt Book" pitchFamily="2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16447B8-21ED-4272-76DF-870004F6B330}"/>
              </a:ext>
            </a:extLst>
          </p:cNvPr>
          <p:cNvSpPr/>
          <p:nvPr/>
        </p:nvSpPr>
        <p:spPr>
          <a:xfrm>
            <a:off x="8469086" y="2100943"/>
            <a:ext cx="892628" cy="283028"/>
          </a:xfrm>
          <a:prstGeom prst="rect">
            <a:avLst/>
          </a:prstGeom>
          <a:solidFill>
            <a:srgbClr val="6BAAB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E81D8E7-081A-8842-B6B6-2CE8207330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75857" y="1957214"/>
            <a:ext cx="4955570" cy="110594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769698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B164FA-7E90-4CE7-4B95-705621375B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Top Corners Rounded 2">
            <a:extLst>
              <a:ext uri="{FF2B5EF4-FFF2-40B4-BE49-F238E27FC236}">
                <a16:creationId xmlns:a16="http://schemas.microsoft.com/office/drawing/2014/main" id="{3FB8B56A-72D2-0738-AB8C-C83AA3EC6164}"/>
              </a:ext>
            </a:extLst>
          </p:cNvPr>
          <p:cNvSpPr/>
          <p:nvPr/>
        </p:nvSpPr>
        <p:spPr>
          <a:xfrm>
            <a:off x="0" y="0"/>
            <a:ext cx="12191999" cy="924025"/>
          </a:xfrm>
          <a:prstGeom prst="round2SameRect">
            <a:avLst>
              <a:gd name="adj1" fmla="val 0"/>
              <a:gd name="adj2" fmla="val 43750"/>
            </a:avLst>
          </a:prstGeom>
          <a:gradFill>
            <a:gsLst>
              <a:gs pos="55000">
                <a:schemeClr val="tx2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I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CE8750-17FA-264A-3247-956283666CBB}"/>
              </a:ext>
            </a:extLst>
          </p:cNvPr>
          <p:cNvSpPr txBox="1"/>
          <p:nvPr/>
        </p:nvSpPr>
        <p:spPr>
          <a:xfrm>
            <a:off x="212444" y="231179"/>
            <a:ext cx="25692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bg1"/>
                </a:solidFill>
                <a:latin typeface="+mj-lt"/>
              </a:rPr>
              <a:t>INTRODUCCIÓN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59D7E4-AA56-B35D-CC4D-97A896454F32}"/>
              </a:ext>
            </a:extLst>
          </p:cNvPr>
          <p:cNvSpPr txBox="1"/>
          <p:nvPr/>
        </p:nvSpPr>
        <p:spPr>
          <a:xfrm>
            <a:off x="3241650" y="231178"/>
            <a:ext cx="40226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tx2"/>
                </a:solidFill>
                <a:latin typeface="+mj-lt"/>
              </a:rPr>
              <a:t>MATERIALES Y MÉTODOS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6031B17-2610-D332-E459-B7835E3CD058}"/>
              </a:ext>
            </a:extLst>
          </p:cNvPr>
          <p:cNvSpPr txBox="1"/>
          <p:nvPr/>
        </p:nvSpPr>
        <p:spPr>
          <a:xfrm>
            <a:off x="7724274" y="231177"/>
            <a:ext cx="42552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tx2"/>
                </a:solidFill>
                <a:latin typeface="+mj-lt"/>
              </a:rPr>
              <a:t>RESULTADOS Y DISCUSIÓN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23C2A7-BB91-8632-5FD7-C1C4C20EA54D}"/>
              </a:ext>
            </a:extLst>
          </p:cNvPr>
          <p:cNvSpPr txBox="1"/>
          <p:nvPr/>
        </p:nvSpPr>
        <p:spPr>
          <a:xfrm>
            <a:off x="4423797" y="5930122"/>
            <a:ext cx="56810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ooper Hewitt Book" pitchFamily="2" charset="0"/>
                <a:ea typeface="Cooper Hewitt Book" pitchFamily="2" charset="0"/>
              </a:rPr>
              <a:t>Espontánea o </a:t>
            </a:r>
            <a:r>
              <a:rPr lang="es-ES" sz="3200" b="1" u="sng" dirty="0">
                <a:solidFill>
                  <a:schemeClr val="tx1">
                    <a:lumMod val="95000"/>
                    <a:lumOff val="5000"/>
                  </a:schemeClr>
                </a:solidFill>
                <a:latin typeface="Cooper Hewitt Book" pitchFamily="2" charset="0"/>
                <a:ea typeface="Cooper Hewitt Book" pitchFamily="2" charset="0"/>
              </a:rPr>
              <a:t>inducida</a:t>
            </a:r>
            <a:endParaRPr lang="en-IE" sz="3200" b="1" u="sng" dirty="0">
              <a:solidFill>
                <a:schemeClr val="tx1">
                  <a:lumMod val="95000"/>
                  <a:lumOff val="5000"/>
                </a:schemeClr>
              </a:solidFill>
              <a:latin typeface="Cooper Hewitt Book" pitchFamily="2" charset="0"/>
              <a:ea typeface="Cooper Hewitt Book" pitchFamily="2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8DCFEA0-64AD-0841-9956-96DE7D809AFD}"/>
              </a:ext>
            </a:extLst>
          </p:cNvPr>
          <p:cNvGrpSpPr/>
          <p:nvPr/>
        </p:nvGrpSpPr>
        <p:grpSpPr>
          <a:xfrm>
            <a:off x="256511" y="1415832"/>
            <a:ext cx="3397404" cy="5409114"/>
            <a:chOff x="5154558" y="1080610"/>
            <a:chExt cx="3795596" cy="5667149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F604CA6D-F30E-74A7-FBD8-396D1748E344}"/>
                </a:ext>
              </a:extLst>
            </p:cNvPr>
            <p:cNvGrpSpPr/>
            <p:nvPr/>
          </p:nvGrpSpPr>
          <p:grpSpPr>
            <a:xfrm>
              <a:off x="5788974" y="1080610"/>
              <a:ext cx="2584344" cy="5342310"/>
              <a:chOff x="8066315" y="1110749"/>
              <a:chExt cx="2394856" cy="5133413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A21B886A-1E9E-60D1-E831-2D5627F949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3613" r="62295" b="3990"/>
              <a:stretch>
                <a:fillRect/>
              </a:stretch>
            </p:blipFill>
            <p:spPr>
              <a:xfrm>
                <a:off x="8066315" y="1110749"/>
                <a:ext cx="2122716" cy="5133413"/>
              </a:xfrm>
              <a:prstGeom prst="rect">
                <a:avLst/>
              </a:prstGeom>
            </p:spPr>
          </p:pic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DBBFCB2D-7CBF-315A-A664-0523CDAEB575}"/>
                  </a:ext>
                </a:extLst>
              </p:cNvPr>
              <p:cNvSpPr/>
              <p:nvPr/>
            </p:nvSpPr>
            <p:spPr>
              <a:xfrm>
                <a:off x="10101945" y="1493410"/>
                <a:ext cx="359226" cy="110827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E"/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FA18992-8360-FEE8-7F9E-80F098ABB8D8}"/>
                </a:ext>
              </a:extLst>
            </p:cNvPr>
            <p:cNvSpPr txBox="1"/>
            <p:nvPr/>
          </p:nvSpPr>
          <p:spPr>
            <a:xfrm>
              <a:off x="5154558" y="6457546"/>
              <a:ext cx="3795596" cy="2902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ooper Hewitt Book" pitchFamily="2" charset="0"/>
                  <a:ea typeface="Cooper Hewitt Book" pitchFamily="2" charset="0"/>
                </a:rPr>
                <a:t>Modificado de </a:t>
              </a:r>
              <a:r>
                <a:rPr lang="es-ES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Cooper Hewitt Book" pitchFamily="2" charset="0"/>
                  <a:ea typeface="Cooper Hewitt Book" pitchFamily="2" charset="0"/>
                </a:rPr>
                <a:t>Bocharova</a:t>
              </a:r>
              <a:r>
                <a:rPr lang="es-E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ooper Hewitt Book" pitchFamily="2" charset="0"/>
                  <a:ea typeface="Cooper Hewitt Book" pitchFamily="2" charset="0"/>
                </a:rPr>
                <a:t> et al. (2016)</a:t>
              </a:r>
              <a:endParaRPr lang="en-IE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ooper Hewitt Book" pitchFamily="2" charset="0"/>
                <a:ea typeface="Cooper Hewitt Book" pitchFamily="2" charset="0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B4C14221-FED0-1F33-6B6A-9AE1A0B552D0}"/>
              </a:ext>
            </a:extLst>
          </p:cNvPr>
          <p:cNvSpPr txBox="1"/>
          <p:nvPr/>
        </p:nvSpPr>
        <p:spPr>
          <a:xfrm>
            <a:off x="212443" y="1023148"/>
            <a:ext cx="55648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cap="small" dirty="0"/>
              <a:t>Capacidad de reproducción asexual</a:t>
            </a:r>
            <a:endParaRPr lang="en-IE" sz="2400" cap="small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A86B139-57C1-787B-C69B-AAAD261574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172" r="9610"/>
          <a:stretch>
            <a:fillRect/>
          </a:stretch>
        </p:blipFill>
        <p:spPr>
          <a:xfrm>
            <a:off x="4715051" y="1645491"/>
            <a:ext cx="5098545" cy="3916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2028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0A8E45-917E-9469-1D8F-F70BC921E6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Top Corners Rounded 2">
            <a:extLst>
              <a:ext uri="{FF2B5EF4-FFF2-40B4-BE49-F238E27FC236}">
                <a16:creationId xmlns:a16="http://schemas.microsoft.com/office/drawing/2014/main" id="{75200045-9258-9718-A6C2-B70DDD1A196C}"/>
              </a:ext>
            </a:extLst>
          </p:cNvPr>
          <p:cNvSpPr/>
          <p:nvPr/>
        </p:nvSpPr>
        <p:spPr>
          <a:xfrm>
            <a:off x="0" y="0"/>
            <a:ext cx="12191999" cy="924025"/>
          </a:xfrm>
          <a:prstGeom prst="round2SameRect">
            <a:avLst>
              <a:gd name="adj1" fmla="val 0"/>
              <a:gd name="adj2" fmla="val 43750"/>
            </a:avLst>
          </a:prstGeom>
          <a:gradFill>
            <a:gsLst>
              <a:gs pos="55000">
                <a:schemeClr val="tx2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I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12EF944-CC23-5958-A3C0-3FCDF69E3A10}"/>
              </a:ext>
            </a:extLst>
          </p:cNvPr>
          <p:cNvSpPr txBox="1"/>
          <p:nvPr/>
        </p:nvSpPr>
        <p:spPr>
          <a:xfrm>
            <a:off x="212444" y="231179"/>
            <a:ext cx="25692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bg1"/>
                </a:solidFill>
                <a:latin typeface="+mj-lt"/>
              </a:rPr>
              <a:t>INTRODUCCIÓN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1DC6A9-E20C-00BF-06E7-7CD2A586E5D7}"/>
              </a:ext>
            </a:extLst>
          </p:cNvPr>
          <p:cNvSpPr txBox="1"/>
          <p:nvPr/>
        </p:nvSpPr>
        <p:spPr>
          <a:xfrm>
            <a:off x="3241650" y="231178"/>
            <a:ext cx="40226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tx2"/>
                </a:solidFill>
                <a:latin typeface="+mj-lt"/>
              </a:rPr>
              <a:t>MATERIALES Y MÉTODOS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E6E54D-69D6-741B-9423-97AD356947EC}"/>
              </a:ext>
            </a:extLst>
          </p:cNvPr>
          <p:cNvSpPr txBox="1"/>
          <p:nvPr/>
        </p:nvSpPr>
        <p:spPr>
          <a:xfrm>
            <a:off x="7724274" y="231177"/>
            <a:ext cx="42552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tx2"/>
                </a:solidFill>
                <a:latin typeface="+mj-lt"/>
              </a:rPr>
              <a:t>RESULTADOS Y DISCUSIÓN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A73430A-57D7-6523-EC9E-0A6D7EE1348B}"/>
              </a:ext>
            </a:extLst>
          </p:cNvPr>
          <p:cNvSpPr txBox="1"/>
          <p:nvPr/>
        </p:nvSpPr>
        <p:spPr>
          <a:xfrm>
            <a:off x="212444" y="1023147"/>
            <a:ext cx="40702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cap="small" dirty="0"/>
              <a:t>Objetivos</a:t>
            </a:r>
            <a:endParaRPr lang="en-IE" sz="2400" cap="small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29AF22-D0FC-7639-0A33-3B425795EE5A}"/>
              </a:ext>
            </a:extLst>
          </p:cNvPr>
          <p:cNvSpPr txBox="1"/>
          <p:nvPr/>
        </p:nvSpPr>
        <p:spPr>
          <a:xfrm>
            <a:off x="484700" y="3348650"/>
            <a:ext cx="10123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0" dirty="0">
                <a:solidFill>
                  <a:schemeClr val="tx2"/>
                </a:solidFill>
              </a:rPr>
              <a:t>1</a:t>
            </a:r>
            <a:endParaRPr lang="en-IE" sz="6000" dirty="0">
              <a:solidFill>
                <a:schemeClr val="tx2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097861D-92C9-D5E0-ABA3-C9DE2D61444C}"/>
              </a:ext>
            </a:extLst>
          </p:cNvPr>
          <p:cNvSpPr txBox="1"/>
          <p:nvPr/>
        </p:nvSpPr>
        <p:spPr>
          <a:xfrm>
            <a:off x="1169457" y="1750536"/>
            <a:ext cx="992611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3200" b="1" dirty="0">
                <a:solidFill>
                  <a:schemeClr val="tx2"/>
                </a:solidFill>
              </a:rPr>
              <a:t>Estudiar la viabilidad de la inducción a la reproducción asexual en </a:t>
            </a:r>
            <a:r>
              <a:rPr lang="es-ES" sz="3200" b="1" i="1" dirty="0">
                <a:solidFill>
                  <a:schemeClr val="tx2"/>
                </a:solidFill>
              </a:rPr>
              <a:t>Anemonia viridis </a:t>
            </a:r>
            <a:r>
              <a:rPr lang="es-ES" sz="3200" b="1" dirty="0">
                <a:solidFill>
                  <a:schemeClr val="tx2"/>
                </a:solidFill>
              </a:rPr>
              <a:t>en cautividad</a:t>
            </a:r>
            <a:endParaRPr lang="en-IE" sz="3200" b="1" dirty="0">
              <a:solidFill>
                <a:schemeClr val="tx2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1696DF8-0E90-4183-DB96-48CD56EF35C2}"/>
              </a:ext>
            </a:extLst>
          </p:cNvPr>
          <p:cNvSpPr txBox="1"/>
          <p:nvPr/>
        </p:nvSpPr>
        <p:spPr>
          <a:xfrm>
            <a:off x="1207328" y="3515254"/>
            <a:ext cx="1028028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3200" dirty="0">
                <a:latin typeface="Cabinet Grotesk Light" pitchFamily="50" charset="0"/>
              </a:rPr>
              <a:t>Evaluar el estado oxidativo </a:t>
            </a:r>
            <a:r>
              <a:rPr lang="es-ES" sz="3200" i="1" dirty="0">
                <a:latin typeface="Cabinet Grotesk Light" pitchFamily="50" charset="0"/>
              </a:rPr>
              <a:t>en A. viridis</a:t>
            </a:r>
            <a:r>
              <a:rPr lang="es-ES" sz="3200" dirty="0">
                <a:latin typeface="Cabinet Grotesk Light" pitchFamily="50" charset="0"/>
              </a:rPr>
              <a:t> tras inducir su reproducción asexual</a:t>
            </a:r>
            <a:endParaRPr lang="en-IE" sz="3200" dirty="0">
              <a:latin typeface="Cabinet Grotesk Light" pitchFamily="50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FC9D41B-844B-A364-7452-C6D5DC08704D}"/>
              </a:ext>
            </a:extLst>
          </p:cNvPr>
          <p:cNvSpPr txBox="1"/>
          <p:nvPr/>
        </p:nvSpPr>
        <p:spPr>
          <a:xfrm>
            <a:off x="461072" y="4819190"/>
            <a:ext cx="10123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2</a:t>
            </a:r>
            <a:endParaRPr lang="en-IE" sz="60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2EB2D70-211E-5137-D057-77D46AF74E24}"/>
              </a:ext>
            </a:extLst>
          </p:cNvPr>
          <p:cNvSpPr txBox="1"/>
          <p:nvPr/>
        </p:nvSpPr>
        <p:spPr>
          <a:xfrm>
            <a:off x="1169457" y="5084914"/>
            <a:ext cx="1028028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3200" dirty="0">
                <a:latin typeface="Cabinet Grotesk Light" pitchFamily="50" charset="0"/>
              </a:rPr>
              <a:t>Evaluar alteraciones de parámetros inmunológicos </a:t>
            </a:r>
            <a:r>
              <a:rPr lang="es-ES" sz="3200" i="1" dirty="0">
                <a:latin typeface="Cabinet Grotesk Light" pitchFamily="50" charset="0"/>
              </a:rPr>
              <a:t>en A. viridis</a:t>
            </a:r>
            <a:r>
              <a:rPr lang="es-ES" sz="3200" dirty="0">
                <a:latin typeface="Cabinet Grotesk Light" pitchFamily="50" charset="0"/>
              </a:rPr>
              <a:t> tras el proceso de regeneración inducido</a:t>
            </a:r>
            <a:endParaRPr lang="en-IE" sz="3200" dirty="0">
              <a:latin typeface="Cabinet Grotesk Light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63638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B3DAD4-FBD9-15CB-7313-CF6AB399D7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7C501020-1D3E-BF15-8846-1AA094F13A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77" r="3757" b="20742"/>
          <a:stretch>
            <a:fillRect/>
          </a:stretch>
        </p:blipFill>
        <p:spPr>
          <a:xfrm>
            <a:off x="582688" y="1844599"/>
            <a:ext cx="11396868" cy="482675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C0561A8-9EE7-49B3-A314-9AD603A48389}"/>
              </a:ext>
            </a:extLst>
          </p:cNvPr>
          <p:cNvSpPr txBox="1"/>
          <p:nvPr/>
        </p:nvSpPr>
        <p:spPr>
          <a:xfrm>
            <a:off x="994471" y="2825741"/>
            <a:ext cx="26053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>
                <a:solidFill>
                  <a:schemeClr val="bg1">
                    <a:lumMod val="65000"/>
                  </a:schemeClr>
                </a:solidFill>
                <a:latin typeface="+mj-lt"/>
                <a:ea typeface="Cooper Hewitt Book" pitchFamily="2" charset="0"/>
              </a:rPr>
              <a:t>Proyecto ORTIMAR</a:t>
            </a:r>
            <a:endParaRPr lang="en-IE" sz="2000" b="1" dirty="0">
              <a:solidFill>
                <a:schemeClr val="bg1">
                  <a:lumMod val="65000"/>
                </a:schemeClr>
              </a:solidFill>
              <a:latin typeface="+mj-lt"/>
              <a:ea typeface="Cooper Hewitt Book" pitchFamily="2" charset="0"/>
            </a:endParaRPr>
          </a:p>
        </p:txBody>
      </p:sp>
      <p:sp>
        <p:nvSpPr>
          <p:cNvPr id="3" name="Rectangle: Top Corners Rounded 2">
            <a:extLst>
              <a:ext uri="{FF2B5EF4-FFF2-40B4-BE49-F238E27FC236}">
                <a16:creationId xmlns:a16="http://schemas.microsoft.com/office/drawing/2014/main" id="{F9591222-8DB8-E07B-7EEE-98D889115535}"/>
              </a:ext>
            </a:extLst>
          </p:cNvPr>
          <p:cNvSpPr/>
          <p:nvPr/>
        </p:nvSpPr>
        <p:spPr>
          <a:xfrm>
            <a:off x="0" y="0"/>
            <a:ext cx="12191999" cy="924025"/>
          </a:xfrm>
          <a:prstGeom prst="round2SameRect">
            <a:avLst>
              <a:gd name="adj1" fmla="val 0"/>
              <a:gd name="adj2" fmla="val 43750"/>
            </a:avLst>
          </a:prstGeom>
          <a:gradFill>
            <a:gsLst>
              <a:gs pos="55000">
                <a:schemeClr val="tx2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I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35D741-D46D-2EDF-8836-351A6E42830C}"/>
              </a:ext>
            </a:extLst>
          </p:cNvPr>
          <p:cNvSpPr txBox="1"/>
          <p:nvPr/>
        </p:nvSpPr>
        <p:spPr>
          <a:xfrm>
            <a:off x="212444" y="231179"/>
            <a:ext cx="25692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tx2"/>
                </a:solidFill>
                <a:latin typeface="+mj-lt"/>
              </a:rPr>
              <a:t>INTRODUCCIÓN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C2E730-FEAA-E6AE-ED9C-6A3FE87221C2}"/>
              </a:ext>
            </a:extLst>
          </p:cNvPr>
          <p:cNvSpPr txBox="1"/>
          <p:nvPr/>
        </p:nvSpPr>
        <p:spPr>
          <a:xfrm>
            <a:off x="3241650" y="231178"/>
            <a:ext cx="40226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bg1"/>
                </a:solidFill>
                <a:latin typeface="+mj-lt"/>
              </a:rPr>
              <a:t>MATERIALES Y MÉTODOS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4B32B0-7ACE-73EA-F0BE-6C692233E665}"/>
              </a:ext>
            </a:extLst>
          </p:cNvPr>
          <p:cNvSpPr txBox="1"/>
          <p:nvPr/>
        </p:nvSpPr>
        <p:spPr>
          <a:xfrm>
            <a:off x="212444" y="1023147"/>
            <a:ext cx="40702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cap="small" dirty="0"/>
              <a:t>Diseño experimental</a:t>
            </a:r>
            <a:endParaRPr lang="en-IE" sz="2800" cap="small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6F32C1-22AC-FB26-6446-989A035C9B80}"/>
              </a:ext>
            </a:extLst>
          </p:cNvPr>
          <p:cNvSpPr txBox="1"/>
          <p:nvPr/>
        </p:nvSpPr>
        <p:spPr>
          <a:xfrm>
            <a:off x="7724274" y="231177"/>
            <a:ext cx="42552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tx2"/>
                </a:solidFill>
                <a:latin typeface="+mj-lt"/>
              </a:rPr>
              <a:t>RESULTADOS Y DISCUSIÓN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A1D84B-CF33-6CB0-CAC6-3A8CDEBB3C44}"/>
              </a:ext>
            </a:extLst>
          </p:cNvPr>
          <p:cNvSpPr txBox="1"/>
          <p:nvPr/>
        </p:nvSpPr>
        <p:spPr>
          <a:xfrm>
            <a:off x="1148811" y="5713230"/>
            <a:ext cx="20928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dirty="0">
                <a:latin typeface="Cooper Hewitt Book" pitchFamily="2" charset="0"/>
                <a:ea typeface="Cooper Hewitt Book" pitchFamily="2" charset="0"/>
              </a:rPr>
              <a:t>Stock inicial (300 anémonas)</a:t>
            </a:r>
            <a:endParaRPr lang="en-IE" sz="2000" dirty="0">
              <a:latin typeface="Cooper Hewitt Book" pitchFamily="2" charset="0"/>
              <a:ea typeface="Cooper Hewitt Book" pitchFamily="2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BE8BD86-21FB-97A4-0A72-DE46EC0454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7620" y="1091233"/>
            <a:ext cx="8281936" cy="58615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EF68E0D-08C3-55CD-6F8B-8A092744631E}"/>
              </a:ext>
            </a:extLst>
          </p:cNvPr>
          <p:cNvSpPr txBox="1"/>
          <p:nvPr/>
        </p:nvSpPr>
        <p:spPr>
          <a:xfrm>
            <a:off x="4362395" y="5297732"/>
            <a:ext cx="28935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dirty="0">
                <a:solidFill>
                  <a:schemeClr val="accent2"/>
                </a:solidFill>
              </a:rPr>
              <a:t>!</a:t>
            </a:r>
            <a:endParaRPr lang="en-IE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16696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0A2118-1A86-BF3B-A319-C45D0312DF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Top Corners Rounded 2">
            <a:extLst>
              <a:ext uri="{FF2B5EF4-FFF2-40B4-BE49-F238E27FC236}">
                <a16:creationId xmlns:a16="http://schemas.microsoft.com/office/drawing/2014/main" id="{DE4EAF65-E3A5-DED9-85F4-78A69A88F59F}"/>
              </a:ext>
            </a:extLst>
          </p:cNvPr>
          <p:cNvSpPr/>
          <p:nvPr/>
        </p:nvSpPr>
        <p:spPr>
          <a:xfrm>
            <a:off x="0" y="0"/>
            <a:ext cx="12191999" cy="924025"/>
          </a:xfrm>
          <a:prstGeom prst="round2SameRect">
            <a:avLst>
              <a:gd name="adj1" fmla="val 0"/>
              <a:gd name="adj2" fmla="val 43750"/>
            </a:avLst>
          </a:prstGeom>
          <a:gradFill>
            <a:gsLst>
              <a:gs pos="55000">
                <a:schemeClr val="tx2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I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35ABDF9-F990-B641-6CEB-02FC37CD1DB1}"/>
              </a:ext>
            </a:extLst>
          </p:cNvPr>
          <p:cNvSpPr txBox="1"/>
          <p:nvPr/>
        </p:nvSpPr>
        <p:spPr>
          <a:xfrm>
            <a:off x="212444" y="231179"/>
            <a:ext cx="25692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tx2"/>
                </a:solidFill>
                <a:latin typeface="+mj-lt"/>
              </a:rPr>
              <a:t>INTRODUCCIÓN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19B007-E209-CFDA-4866-4F0DDC826DEE}"/>
              </a:ext>
            </a:extLst>
          </p:cNvPr>
          <p:cNvSpPr txBox="1"/>
          <p:nvPr/>
        </p:nvSpPr>
        <p:spPr>
          <a:xfrm>
            <a:off x="3241650" y="231178"/>
            <a:ext cx="40226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bg1"/>
                </a:solidFill>
                <a:latin typeface="+mj-lt"/>
              </a:rPr>
              <a:t>MATERIALES Y MÉTODOS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BA1AC2-C31F-3483-C30F-763AEC06E89B}"/>
              </a:ext>
            </a:extLst>
          </p:cNvPr>
          <p:cNvSpPr txBox="1"/>
          <p:nvPr/>
        </p:nvSpPr>
        <p:spPr>
          <a:xfrm>
            <a:off x="7724274" y="231177"/>
            <a:ext cx="42552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tx2"/>
                </a:solidFill>
                <a:latin typeface="+mj-lt"/>
              </a:rPr>
              <a:t>RESULTADOS Y DISCUSIÓN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6AD3A1-AC77-86A8-F170-E6BDFA648531}"/>
              </a:ext>
            </a:extLst>
          </p:cNvPr>
          <p:cNvSpPr txBox="1"/>
          <p:nvPr/>
        </p:nvSpPr>
        <p:spPr>
          <a:xfrm>
            <a:off x="212444" y="1023147"/>
            <a:ext cx="40702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cap="small" dirty="0"/>
              <a:t>Parámetros de estudio</a:t>
            </a:r>
            <a:endParaRPr lang="en-IE" sz="2800" cap="small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78EED4D-FC13-B079-6CE0-2261B20CA331}"/>
              </a:ext>
            </a:extLst>
          </p:cNvPr>
          <p:cNvSpPr txBox="1"/>
          <p:nvPr/>
        </p:nvSpPr>
        <p:spPr>
          <a:xfrm>
            <a:off x="302666" y="2249946"/>
            <a:ext cx="49046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>
                <a:solidFill>
                  <a:srgbClr val="5862B3"/>
                </a:solidFill>
              </a:rPr>
              <a:t>Actividad de antioxidantes enzimáticos</a:t>
            </a:r>
            <a:endParaRPr lang="en-IE" sz="2000" b="1" dirty="0">
              <a:solidFill>
                <a:srgbClr val="5862B3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68E7A1-4FE6-DB3A-6B1D-F44776C34D78}"/>
              </a:ext>
            </a:extLst>
          </p:cNvPr>
          <p:cNvSpPr txBox="1"/>
          <p:nvPr/>
        </p:nvSpPr>
        <p:spPr>
          <a:xfrm>
            <a:off x="241079" y="5525438"/>
            <a:ext cx="48321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>
                <a:solidFill>
                  <a:schemeClr val="accent5">
                    <a:lumMod val="75000"/>
                  </a:schemeClr>
                </a:solidFill>
              </a:rPr>
              <a:t>Capacidad antioxidante total (TEAC)</a:t>
            </a:r>
            <a:endParaRPr lang="en-IE" sz="20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969549-F9FB-9F77-1432-B5EFF23CDE84}"/>
              </a:ext>
            </a:extLst>
          </p:cNvPr>
          <p:cNvSpPr txBox="1"/>
          <p:nvPr/>
        </p:nvSpPr>
        <p:spPr>
          <a:xfrm>
            <a:off x="241079" y="6044828"/>
            <a:ext cx="44445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>
                <a:solidFill>
                  <a:srgbClr val="009999"/>
                </a:solidFill>
              </a:rPr>
              <a:t>Peroxidación lipídica (MDA)</a:t>
            </a:r>
            <a:endParaRPr lang="en-IE" sz="2000" b="1" dirty="0">
              <a:solidFill>
                <a:srgbClr val="009999"/>
              </a:solidFill>
            </a:endParaRPr>
          </a:p>
        </p:txBody>
      </p:sp>
      <p:sp>
        <p:nvSpPr>
          <p:cNvPr id="15" name="Hexagon 14">
            <a:extLst>
              <a:ext uri="{FF2B5EF4-FFF2-40B4-BE49-F238E27FC236}">
                <a16:creationId xmlns:a16="http://schemas.microsoft.com/office/drawing/2014/main" id="{60B314FB-4642-0009-66E4-9DB6CAFFD438}"/>
              </a:ext>
            </a:extLst>
          </p:cNvPr>
          <p:cNvSpPr/>
          <p:nvPr/>
        </p:nvSpPr>
        <p:spPr>
          <a:xfrm rot="5400000">
            <a:off x="769994" y="2818151"/>
            <a:ext cx="1403525" cy="1219884"/>
          </a:xfrm>
          <a:prstGeom prst="hexagon">
            <a:avLst/>
          </a:prstGeom>
          <a:solidFill>
            <a:srgbClr val="5B5BA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sz="1100" dirty="0"/>
              <a:t>Superóxido dismutasa (SOD)</a:t>
            </a:r>
            <a:endParaRPr lang="en-IE" sz="1100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3C19F6C3-36E7-DDA5-029E-40CEB28920E4}"/>
              </a:ext>
            </a:extLst>
          </p:cNvPr>
          <p:cNvSpPr/>
          <p:nvPr/>
        </p:nvSpPr>
        <p:spPr>
          <a:xfrm rot="5400000">
            <a:off x="2149885" y="2818151"/>
            <a:ext cx="1403525" cy="1219884"/>
          </a:xfrm>
          <a:prstGeom prst="hexagon">
            <a:avLst/>
          </a:prstGeom>
          <a:solidFill>
            <a:srgbClr val="5862B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sz="1400" dirty="0"/>
              <a:t>Catalasa (CAT)</a:t>
            </a:r>
            <a:endParaRPr lang="en-IE" sz="1400" dirty="0"/>
          </a:p>
        </p:txBody>
      </p:sp>
      <p:sp>
        <p:nvSpPr>
          <p:cNvPr id="17" name="Hexagon 16">
            <a:extLst>
              <a:ext uri="{FF2B5EF4-FFF2-40B4-BE49-F238E27FC236}">
                <a16:creationId xmlns:a16="http://schemas.microsoft.com/office/drawing/2014/main" id="{0F0E1D86-3495-D867-E785-B34950FB7A55}"/>
              </a:ext>
            </a:extLst>
          </p:cNvPr>
          <p:cNvSpPr/>
          <p:nvPr/>
        </p:nvSpPr>
        <p:spPr>
          <a:xfrm rot="5400000">
            <a:off x="1459940" y="4039658"/>
            <a:ext cx="1403525" cy="1219884"/>
          </a:xfrm>
          <a:prstGeom prst="hexagon">
            <a:avLst/>
          </a:prstGeom>
          <a:solidFill>
            <a:srgbClr val="566CB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sz="1200" dirty="0"/>
              <a:t>Glutatión reductasa (GR)</a:t>
            </a:r>
            <a:endParaRPr lang="en-IE" sz="1200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F96B8BA4-4FAA-C486-B333-2640AFE1F835}"/>
              </a:ext>
            </a:extLst>
          </p:cNvPr>
          <p:cNvSpPr/>
          <p:nvPr/>
        </p:nvSpPr>
        <p:spPr>
          <a:xfrm rot="5400000">
            <a:off x="2839831" y="4039657"/>
            <a:ext cx="1403525" cy="1219884"/>
          </a:xfrm>
          <a:prstGeom prst="hexagon">
            <a:avLst/>
          </a:prstGeom>
          <a:solidFill>
            <a:srgbClr val="4F8FC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sz="1100" dirty="0"/>
              <a:t>Glutatión S-transferasa (GST)</a:t>
            </a:r>
            <a:endParaRPr lang="en-IE" sz="1100" dirty="0"/>
          </a:p>
        </p:txBody>
      </p:sp>
      <p:sp>
        <p:nvSpPr>
          <p:cNvPr id="19" name="Hexagon 18">
            <a:extLst>
              <a:ext uri="{FF2B5EF4-FFF2-40B4-BE49-F238E27FC236}">
                <a16:creationId xmlns:a16="http://schemas.microsoft.com/office/drawing/2014/main" id="{7810356E-0464-0285-A4E6-99F285AF8255}"/>
              </a:ext>
            </a:extLst>
          </p:cNvPr>
          <p:cNvSpPr/>
          <p:nvPr/>
        </p:nvSpPr>
        <p:spPr>
          <a:xfrm rot="5400000">
            <a:off x="3529776" y="2807257"/>
            <a:ext cx="1403525" cy="1219884"/>
          </a:xfrm>
          <a:prstGeom prst="hexagon">
            <a:avLst/>
          </a:prstGeom>
          <a:solidFill>
            <a:srgbClr val="5282B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sz="1200" dirty="0"/>
              <a:t>Glutatión peroxidasa (GPx)</a:t>
            </a:r>
            <a:endParaRPr lang="en-IE" sz="1200" dirty="0"/>
          </a:p>
        </p:txBody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id="{EF3C2754-6AB3-8B04-C632-B345E21CB13D}"/>
              </a:ext>
            </a:extLst>
          </p:cNvPr>
          <p:cNvSpPr/>
          <p:nvPr/>
        </p:nvSpPr>
        <p:spPr>
          <a:xfrm rot="5400000">
            <a:off x="4213586" y="4039657"/>
            <a:ext cx="1403525" cy="1219884"/>
          </a:xfrm>
          <a:prstGeom prst="hexagon">
            <a:avLst/>
          </a:prstGeom>
          <a:solidFill>
            <a:srgbClr val="4D9DC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sz="1200" dirty="0"/>
              <a:t>DT-</a:t>
            </a:r>
            <a:r>
              <a:rPr lang="es-ES" sz="1200" dirty="0" err="1"/>
              <a:t>Diaforasa</a:t>
            </a:r>
            <a:r>
              <a:rPr lang="es-ES" sz="1200" dirty="0"/>
              <a:t> (DTD)</a:t>
            </a:r>
            <a:endParaRPr lang="en-IE" sz="1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3FCABCA-7636-A36E-2F40-BBF4898B536C}"/>
              </a:ext>
            </a:extLst>
          </p:cNvPr>
          <p:cNvSpPr txBox="1"/>
          <p:nvPr/>
        </p:nvSpPr>
        <p:spPr>
          <a:xfrm>
            <a:off x="6442178" y="2236889"/>
            <a:ext cx="44445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>
                <a:solidFill>
                  <a:srgbClr val="5DB289"/>
                </a:solidFill>
              </a:rPr>
              <a:t>Actividad fosfatasa ácida</a:t>
            </a:r>
            <a:endParaRPr lang="en-IE" sz="2000" b="1" dirty="0">
              <a:solidFill>
                <a:srgbClr val="5DB289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49C308-6C1B-8263-589B-0A0B29D94C9C}"/>
              </a:ext>
            </a:extLst>
          </p:cNvPr>
          <p:cNvSpPr txBox="1"/>
          <p:nvPr/>
        </p:nvSpPr>
        <p:spPr>
          <a:xfrm>
            <a:off x="6442178" y="2763910"/>
            <a:ext cx="44445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>
                <a:solidFill>
                  <a:srgbClr val="5BB562"/>
                </a:solidFill>
              </a:rPr>
              <a:t>Actividad fosfatasa alcalina</a:t>
            </a:r>
            <a:endParaRPr lang="en-IE" sz="2000" b="1" dirty="0">
              <a:solidFill>
                <a:srgbClr val="5BB562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91624DF-71DC-37E8-58DA-4AA2C941D6FC}"/>
              </a:ext>
            </a:extLst>
          </p:cNvPr>
          <p:cNvSpPr txBox="1"/>
          <p:nvPr/>
        </p:nvSpPr>
        <p:spPr>
          <a:xfrm>
            <a:off x="6415095" y="3321621"/>
            <a:ext cx="54143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>
                <a:solidFill>
                  <a:srgbClr val="7EB95A"/>
                </a:solidFill>
              </a:rPr>
              <a:t>Actividad mieloperoxidasa (</a:t>
            </a:r>
            <a:r>
              <a:rPr lang="es-ES" sz="2000" b="1" i="1" dirty="0" err="1">
                <a:solidFill>
                  <a:srgbClr val="7EB95A"/>
                </a:solidFill>
              </a:rPr>
              <a:t>burst</a:t>
            </a:r>
            <a:r>
              <a:rPr lang="es-ES" sz="2000" b="1" dirty="0">
                <a:solidFill>
                  <a:srgbClr val="7EB95A"/>
                </a:solidFill>
              </a:rPr>
              <a:t> respiratorio)</a:t>
            </a:r>
            <a:endParaRPr lang="en-IE" sz="2000" b="1" dirty="0">
              <a:solidFill>
                <a:srgbClr val="7EB95A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C3A725C-B3DC-5FF9-BE6E-038BA5734E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2513" y="4239369"/>
            <a:ext cx="2076134" cy="2090068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FE8CD7A-DEC9-0C06-7328-340CDB6A0A2B}"/>
              </a:ext>
            </a:extLst>
          </p:cNvPr>
          <p:cNvSpPr txBox="1"/>
          <p:nvPr/>
        </p:nvSpPr>
        <p:spPr>
          <a:xfrm>
            <a:off x="0" y="1598923"/>
            <a:ext cx="6095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Marcadores de estado oxidativo</a:t>
            </a:r>
            <a:endParaRPr lang="en-IE" sz="20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E7A4C48-389C-8BD8-0856-FBF15C5BAC9B}"/>
              </a:ext>
            </a:extLst>
          </p:cNvPr>
          <p:cNvSpPr txBox="1"/>
          <p:nvPr/>
        </p:nvSpPr>
        <p:spPr>
          <a:xfrm>
            <a:off x="6132513" y="1607404"/>
            <a:ext cx="6095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Parámetros inmunológicos</a:t>
            </a:r>
            <a:endParaRPr lang="en-IE" sz="20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9D9A313-FB83-CC7B-EF7D-18956DD89AC9}"/>
              </a:ext>
            </a:extLst>
          </p:cNvPr>
          <p:cNvCxnSpPr>
            <a:cxnSpLocks/>
          </p:cNvCxnSpPr>
          <p:nvPr/>
        </p:nvCxnSpPr>
        <p:spPr>
          <a:xfrm flipV="1">
            <a:off x="412750" y="2076212"/>
            <a:ext cx="5251450" cy="1511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47934EF7-953E-15D8-12D0-7BDDA60BAB84}"/>
              </a:ext>
            </a:extLst>
          </p:cNvPr>
          <p:cNvCxnSpPr>
            <a:cxnSpLocks/>
          </p:cNvCxnSpPr>
          <p:nvPr/>
        </p:nvCxnSpPr>
        <p:spPr>
          <a:xfrm flipV="1">
            <a:off x="6527800" y="2056867"/>
            <a:ext cx="5251450" cy="1511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8EAEEF2C-9123-C383-B14B-70FA5F2B969A}"/>
              </a:ext>
            </a:extLst>
          </p:cNvPr>
          <p:cNvSpPr/>
          <p:nvPr/>
        </p:nvSpPr>
        <p:spPr>
          <a:xfrm>
            <a:off x="8763470" y="4129856"/>
            <a:ext cx="2946173" cy="2496966"/>
          </a:xfrm>
          <a:prstGeom prst="roundRect">
            <a:avLst>
              <a:gd name="adj" fmla="val 5332"/>
            </a:avLst>
          </a:prstGeom>
          <a:gradFill>
            <a:gsLst>
              <a:gs pos="0">
                <a:srgbClr val="816BB9"/>
              </a:gs>
              <a:gs pos="100000">
                <a:srgbClr val="6A4C9A"/>
              </a:gs>
            </a:gsLst>
          </a:gradFill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D936155-D346-6075-BDC8-BA2BAE78F36B}"/>
              </a:ext>
            </a:extLst>
          </p:cNvPr>
          <p:cNvSpPr txBox="1"/>
          <p:nvPr/>
        </p:nvSpPr>
        <p:spPr>
          <a:xfrm>
            <a:off x="8763470" y="4228996"/>
            <a:ext cx="2946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>
                <a:solidFill>
                  <a:schemeClr val="bg1"/>
                </a:solidFill>
              </a:rPr>
              <a:t>Análisis estadístico</a:t>
            </a:r>
            <a:endParaRPr lang="en-IE" b="1" dirty="0">
              <a:solidFill>
                <a:schemeClr val="bg1"/>
              </a:solidFill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8671C89-7881-8B83-6DB5-1FEC62A930BC}"/>
              </a:ext>
            </a:extLst>
          </p:cNvPr>
          <p:cNvCxnSpPr>
            <a:cxnSpLocks/>
          </p:cNvCxnSpPr>
          <p:nvPr/>
        </p:nvCxnSpPr>
        <p:spPr>
          <a:xfrm>
            <a:off x="9006672" y="4604334"/>
            <a:ext cx="245976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D631BB5F-6889-F058-65CB-78E74898BF4F}"/>
              </a:ext>
            </a:extLst>
          </p:cNvPr>
          <p:cNvSpPr txBox="1"/>
          <p:nvPr/>
        </p:nvSpPr>
        <p:spPr>
          <a:xfrm>
            <a:off x="8886159" y="4786707"/>
            <a:ext cx="2076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ANOVA 2-vías</a:t>
            </a:r>
            <a:endParaRPr lang="en-IE" dirty="0">
              <a:solidFill>
                <a:schemeClr val="bg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E7B8836-12D9-6587-38E4-341CB45730D1}"/>
              </a:ext>
            </a:extLst>
          </p:cNvPr>
          <p:cNvSpPr txBox="1"/>
          <p:nvPr/>
        </p:nvSpPr>
        <p:spPr>
          <a:xfrm>
            <a:off x="8880153" y="5312850"/>
            <a:ext cx="27530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Análisis de Componentes Principales (PCA)</a:t>
            </a:r>
            <a:endParaRPr lang="en-IE" dirty="0">
              <a:solidFill>
                <a:schemeClr val="bg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8EFEFDE-762B-6000-A8ED-C85A8C49DB31}"/>
              </a:ext>
            </a:extLst>
          </p:cNvPr>
          <p:cNvSpPr txBox="1"/>
          <p:nvPr/>
        </p:nvSpPr>
        <p:spPr>
          <a:xfrm>
            <a:off x="9655580" y="6129382"/>
            <a:ext cx="32078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sz="1800" dirty="0">
                <a:solidFill>
                  <a:schemeClr val="bg1"/>
                </a:solidFill>
                <a:ea typeface="Cooper Hewitt Book" pitchFamily="2" charset="0"/>
              </a:rPr>
              <a:t>α</a:t>
            </a:r>
            <a:r>
              <a:rPr lang="es-ES" sz="1800" dirty="0">
                <a:solidFill>
                  <a:schemeClr val="bg1"/>
                </a:solidFill>
                <a:ea typeface="Cooper Hewitt Book" pitchFamily="2" charset="0"/>
              </a:rPr>
              <a:t> = 0.05</a:t>
            </a:r>
            <a:endParaRPr lang="en-IE" sz="1800" dirty="0">
              <a:solidFill>
                <a:schemeClr val="bg1"/>
              </a:solidFill>
              <a:ea typeface="Cooper Hewitt Book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90962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06E943-0602-AD9E-190E-10CEE8F716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Top Corners Rounded 2">
            <a:extLst>
              <a:ext uri="{FF2B5EF4-FFF2-40B4-BE49-F238E27FC236}">
                <a16:creationId xmlns:a16="http://schemas.microsoft.com/office/drawing/2014/main" id="{C3474EC6-E258-40A8-AB3E-3E5A5A792B1F}"/>
              </a:ext>
            </a:extLst>
          </p:cNvPr>
          <p:cNvSpPr/>
          <p:nvPr/>
        </p:nvSpPr>
        <p:spPr>
          <a:xfrm>
            <a:off x="0" y="0"/>
            <a:ext cx="12191999" cy="924025"/>
          </a:xfrm>
          <a:prstGeom prst="round2SameRect">
            <a:avLst>
              <a:gd name="adj1" fmla="val 0"/>
              <a:gd name="adj2" fmla="val 43750"/>
            </a:avLst>
          </a:prstGeom>
          <a:gradFill>
            <a:gsLst>
              <a:gs pos="55000">
                <a:schemeClr val="tx2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I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73268A-6E9A-7824-FE88-9AF53A420C67}"/>
              </a:ext>
            </a:extLst>
          </p:cNvPr>
          <p:cNvSpPr txBox="1"/>
          <p:nvPr/>
        </p:nvSpPr>
        <p:spPr>
          <a:xfrm>
            <a:off x="212444" y="231179"/>
            <a:ext cx="25692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tx2"/>
                </a:solidFill>
                <a:latin typeface="+mj-lt"/>
              </a:rPr>
              <a:t>INTRODUCCIÓN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56450B-18E3-8E4B-0536-06FE00086689}"/>
              </a:ext>
            </a:extLst>
          </p:cNvPr>
          <p:cNvSpPr txBox="1"/>
          <p:nvPr/>
        </p:nvSpPr>
        <p:spPr>
          <a:xfrm>
            <a:off x="3241650" y="231178"/>
            <a:ext cx="40226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tx2"/>
                </a:solidFill>
                <a:latin typeface="+mj-lt"/>
              </a:rPr>
              <a:t>MATERIALES Y MÉTODOS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6BDFED-E7B7-E7EF-0ABE-6F4CFA134519}"/>
              </a:ext>
            </a:extLst>
          </p:cNvPr>
          <p:cNvSpPr txBox="1"/>
          <p:nvPr/>
        </p:nvSpPr>
        <p:spPr>
          <a:xfrm>
            <a:off x="7724274" y="231177"/>
            <a:ext cx="42552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bg1"/>
                </a:solidFill>
                <a:latin typeface="+mj-lt"/>
              </a:rPr>
              <a:t>RESULTADOS Y DISCUSIÓN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8E24D2-A8D9-482A-6B60-699882A31534}"/>
              </a:ext>
            </a:extLst>
          </p:cNvPr>
          <p:cNvSpPr txBox="1"/>
          <p:nvPr/>
        </p:nvSpPr>
        <p:spPr>
          <a:xfrm>
            <a:off x="212444" y="1023147"/>
            <a:ext cx="29008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cap="small" dirty="0"/>
              <a:t>Estado oxidativo</a:t>
            </a:r>
            <a:endParaRPr lang="en-IE" sz="2800" cap="small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308A069-CEB3-8CF7-5D32-3A8EF5343E06}"/>
              </a:ext>
            </a:extLst>
          </p:cNvPr>
          <p:cNvGrpSpPr/>
          <p:nvPr/>
        </p:nvGrpSpPr>
        <p:grpSpPr>
          <a:xfrm>
            <a:off x="1497072" y="1470889"/>
            <a:ext cx="8182062" cy="5376225"/>
            <a:chOff x="2126069" y="1546367"/>
            <a:chExt cx="8182062" cy="5376225"/>
          </a:xfrm>
        </p:grpSpPr>
        <p:pic>
          <p:nvPicPr>
            <p:cNvPr id="8" name="Imagen 9">
              <a:extLst>
                <a:ext uri="{FF2B5EF4-FFF2-40B4-BE49-F238E27FC236}">
                  <a16:creationId xmlns:a16="http://schemas.microsoft.com/office/drawing/2014/main" id="{B5892787-1A86-675E-8FEE-3C34BF8B10E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2" b="152"/>
            <a:stretch/>
          </p:blipFill>
          <p:spPr bwMode="auto">
            <a:xfrm>
              <a:off x="2126069" y="1838727"/>
              <a:ext cx="8182062" cy="5083865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39327A4-9AD4-7DA0-59F1-B4136A65CF67}"/>
                </a:ext>
              </a:extLst>
            </p:cNvPr>
            <p:cNvSpPr txBox="1"/>
            <p:nvPr/>
          </p:nvSpPr>
          <p:spPr>
            <a:xfrm>
              <a:off x="2247545" y="1546367"/>
              <a:ext cx="532973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000" b="1" dirty="0">
                  <a:latin typeface="+mj-lt"/>
                </a:rPr>
                <a:t>Catalasa</a:t>
              </a:r>
              <a:endParaRPr lang="en-IE" sz="2000" b="1" dirty="0">
                <a:latin typeface="+mj-lt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E7B8AC3-7D29-17C8-0116-FDA615850E44}"/>
              </a:ext>
            </a:extLst>
          </p:cNvPr>
          <p:cNvGrpSpPr/>
          <p:nvPr/>
        </p:nvGrpSpPr>
        <p:grpSpPr>
          <a:xfrm>
            <a:off x="9851915" y="3367542"/>
            <a:ext cx="1770169" cy="1507991"/>
            <a:chOff x="8966830" y="5237081"/>
            <a:chExt cx="1770169" cy="1507991"/>
          </a:xfrm>
        </p:grpSpPr>
        <p:pic>
          <p:nvPicPr>
            <p:cNvPr id="17" name="Imagen 4">
              <a:extLst>
                <a:ext uri="{FF2B5EF4-FFF2-40B4-BE49-F238E27FC236}">
                  <a16:creationId xmlns:a16="http://schemas.microsoft.com/office/drawing/2014/main" id="{9A31C4FF-1BD6-45B4-4986-5AEA7550250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168" t="40299" r="1459" b="45577"/>
            <a:stretch>
              <a:fillRect/>
            </a:stretch>
          </p:blipFill>
          <p:spPr bwMode="auto">
            <a:xfrm>
              <a:off x="8966830" y="5237081"/>
              <a:ext cx="1770169" cy="716723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18" name="Imagen 4">
              <a:extLst>
                <a:ext uri="{FF2B5EF4-FFF2-40B4-BE49-F238E27FC236}">
                  <a16:creationId xmlns:a16="http://schemas.microsoft.com/office/drawing/2014/main" id="{5CB07DDE-C7B6-B254-CCF2-3D1F6A0D9BC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168" t="54376" r="1459" b="31300"/>
            <a:stretch>
              <a:fillRect/>
            </a:stretch>
          </p:blipFill>
          <p:spPr bwMode="auto">
            <a:xfrm>
              <a:off x="8966831" y="6016179"/>
              <a:ext cx="1770168" cy="728893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81DDBFD1-0669-E0D3-A8AC-4C8652BC00E4}"/>
              </a:ext>
            </a:extLst>
          </p:cNvPr>
          <p:cNvSpPr txBox="1"/>
          <p:nvPr/>
        </p:nvSpPr>
        <p:spPr>
          <a:xfrm>
            <a:off x="2808787" y="1070779"/>
            <a:ext cx="57700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>
                <a:solidFill>
                  <a:srgbClr val="5862B3"/>
                </a:solidFill>
              </a:rPr>
              <a:t> </a:t>
            </a:r>
            <a:r>
              <a:rPr lang="en-IE" sz="2000" dirty="0">
                <a:solidFill>
                  <a:srgbClr val="5862B3"/>
                </a:solidFill>
              </a:rPr>
              <a:t>—</a:t>
            </a:r>
            <a:r>
              <a:rPr lang="es-ES" sz="2000" b="1" dirty="0">
                <a:solidFill>
                  <a:srgbClr val="5862B3"/>
                </a:solidFill>
              </a:rPr>
              <a:t> Actividad de antioxidantes enzimáticos</a:t>
            </a:r>
            <a:endParaRPr lang="en-IE" sz="2000" b="1" dirty="0">
              <a:solidFill>
                <a:srgbClr val="5862B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22754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86216F-A071-B35B-F0D8-8A63EA223A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Top Corners Rounded 2">
            <a:extLst>
              <a:ext uri="{FF2B5EF4-FFF2-40B4-BE49-F238E27FC236}">
                <a16:creationId xmlns:a16="http://schemas.microsoft.com/office/drawing/2014/main" id="{8BE265BF-B9B6-0854-F3BF-61253F5B5378}"/>
              </a:ext>
            </a:extLst>
          </p:cNvPr>
          <p:cNvSpPr/>
          <p:nvPr/>
        </p:nvSpPr>
        <p:spPr>
          <a:xfrm>
            <a:off x="0" y="0"/>
            <a:ext cx="12191999" cy="924025"/>
          </a:xfrm>
          <a:prstGeom prst="round2SameRect">
            <a:avLst>
              <a:gd name="adj1" fmla="val 0"/>
              <a:gd name="adj2" fmla="val 43750"/>
            </a:avLst>
          </a:prstGeom>
          <a:gradFill>
            <a:gsLst>
              <a:gs pos="55000">
                <a:schemeClr val="tx2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I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1420FE-0F0B-26FB-AD9B-39FBC4D6A920}"/>
              </a:ext>
            </a:extLst>
          </p:cNvPr>
          <p:cNvSpPr txBox="1"/>
          <p:nvPr/>
        </p:nvSpPr>
        <p:spPr>
          <a:xfrm>
            <a:off x="212444" y="231179"/>
            <a:ext cx="25692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tx2"/>
                </a:solidFill>
                <a:latin typeface="+mj-lt"/>
              </a:rPr>
              <a:t>INTRODUCCIÓN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68920E-4446-0926-6763-F1E59EA40241}"/>
              </a:ext>
            </a:extLst>
          </p:cNvPr>
          <p:cNvSpPr txBox="1"/>
          <p:nvPr/>
        </p:nvSpPr>
        <p:spPr>
          <a:xfrm>
            <a:off x="3241650" y="231178"/>
            <a:ext cx="40226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tx2"/>
                </a:solidFill>
                <a:latin typeface="+mj-lt"/>
              </a:rPr>
              <a:t>MATERIALES Y MÉTODOS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E2D5A7-FC01-C592-E6A7-88F40E47E574}"/>
              </a:ext>
            </a:extLst>
          </p:cNvPr>
          <p:cNvSpPr txBox="1"/>
          <p:nvPr/>
        </p:nvSpPr>
        <p:spPr>
          <a:xfrm>
            <a:off x="7724274" y="231177"/>
            <a:ext cx="42552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bg1"/>
                </a:solidFill>
                <a:latin typeface="+mj-lt"/>
              </a:rPr>
              <a:t>RESULTADOS Y DISCUSIÓN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22D69C-CBB9-1AF2-36EE-750AEC3D30B6}"/>
              </a:ext>
            </a:extLst>
          </p:cNvPr>
          <p:cNvSpPr txBox="1"/>
          <p:nvPr/>
        </p:nvSpPr>
        <p:spPr>
          <a:xfrm>
            <a:off x="212444" y="1023147"/>
            <a:ext cx="40702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cap="small" dirty="0"/>
              <a:t>Estado oxidativo</a:t>
            </a:r>
            <a:endParaRPr lang="en-IE" sz="2800" cap="small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365C88C-3FA8-A280-CD7A-DD32771CE920}"/>
              </a:ext>
            </a:extLst>
          </p:cNvPr>
          <p:cNvGrpSpPr/>
          <p:nvPr/>
        </p:nvGrpSpPr>
        <p:grpSpPr>
          <a:xfrm>
            <a:off x="1497072" y="1470889"/>
            <a:ext cx="8182062" cy="5376225"/>
            <a:chOff x="2126069" y="1546367"/>
            <a:chExt cx="8182062" cy="5376225"/>
          </a:xfrm>
        </p:grpSpPr>
        <p:pic>
          <p:nvPicPr>
            <p:cNvPr id="8" name="Imagen 9">
              <a:extLst>
                <a:ext uri="{FF2B5EF4-FFF2-40B4-BE49-F238E27FC236}">
                  <a16:creationId xmlns:a16="http://schemas.microsoft.com/office/drawing/2014/main" id="{1F396B52-3F51-15E9-348F-945D57BACCD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9555"/>
            <a:stretch>
              <a:fillRect/>
            </a:stretch>
          </p:blipFill>
          <p:spPr bwMode="auto">
            <a:xfrm>
              <a:off x="2126069" y="1838727"/>
              <a:ext cx="8182062" cy="5083865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57DD5C1-BC64-DD6D-A060-E82E8CD55753}"/>
                </a:ext>
              </a:extLst>
            </p:cNvPr>
            <p:cNvSpPr txBox="1"/>
            <p:nvPr/>
          </p:nvSpPr>
          <p:spPr>
            <a:xfrm>
              <a:off x="2247545" y="1546367"/>
              <a:ext cx="532973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000" b="1" dirty="0">
                  <a:latin typeface="+mj-lt"/>
                </a:rPr>
                <a:t>Glutatión peroxidasa</a:t>
              </a:r>
              <a:endParaRPr lang="en-IE" sz="2000" b="1" dirty="0">
                <a:latin typeface="+mj-lt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8AFEF96-5588-3E4D-D40E-859F80811762}"/>
              </a:ext>
            </a:extLst>
          </p:cNvPr>
          <p:cNvGrpSpPr/>
          <p:nvPr/>
        </p:nvGrpSpPr>
        <p:grpSpPr>
          <a:xfrm>
            <a:off x="9851915" y="3367542"/>
            <a:ext cx="1770169" cy="1507991"/>
            <a:chOff x="8966830" y="5237081"/>
            <a:chExt cx="1770169" cy="1507991"/>
          </a:xfrm>
        </p:grpSpPr>
        <p:pic>
          <p:nvPicPr>
            <p:cNvPr id="17" name="Imagen 4">
              <a:extLst>
                <a:ext uri="{FF2B5EF4-FFF2-40B4-BE49-F238E27FC236}">
                  <a16:creationId xmlns:a16="http://schemas.microsoft.com/office/drawing/2014/main" id="{2E5424B3-F414-E589-17FD-C1ED0F0C51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168" t="40299" r="1459" b="45577"/>
            <a:stretch>
              <a:fillRect/>
            </a:stretch>
          </p:blipFill>
          <p:spPr bwMode="auto">
            <a:xfrm>
              <a:off x="8966830" y="5237081"/>
              <a:ext cx="1770169" cy="716723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18" name="Imagen 4">
              <a:extLst>
                <a:ext uri="{FF2B5EF4-FFF2-40B4-BE49-F238E27FC236}">
                  <a16:creationId xmlns:a16="http://schemas.microsoft.com/office/drawing/2014/main" id="{038C0A67-9BF4-7B7E-77B7-D08B0C3E6E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168" t="54376" r="1459" b="31300"/>
            <a:stretch>
              <a:fillRect/>
            </a:stretch>
          </p:blipFill>
          <p:spPr bwMode="auto">
            <a:xfrm>
              <a:off x="8966831" y="6016179"/>
              <a:ext cx="1770168" cy="728893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D1D2119A-9F65-3225-B793-35B92F62FABF}"/>
              </a:ext>
            </a:extLst>
          </p:cNvPr>
          <p:cNvSpPr txBox="1"/>
          <p:nvPr/>
        </p:nvSpPr>
        <p:spPr>
          <a:xfrm>
            <a:off x="2808787" y="1070779"/>
            <a:ext cx="57700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>
                <a:solidFill>
                  <a:srgbClr val="5862B3"/>
                </a:solidFill>
              </a:rPr>
              <a:t> </a:t>
            </a:r>
            <a:r>
              <a:rPr lang="en-IE" sz="2000" dirty="0">
                <a:solidFill>
                  <a:srgbClr val="5862B3"/>
                </a:solidFill>
              </a:rPr>
              <a:t>—</a:t>
            </a:r>
            <a:r>
              <a:rPr lang="es-ES" sz="2000" b="1" dirty="0">
                <a:solidFill>
                  <a:srgbClr val="5862B3"/>
                </a:solidFill>
              </a:rPr>
              <a:t> Actividad de antioxidantes enzimáticos</a:t>
            </a:r>
            <a:endParaRPr lang="en-IE" sz="2000" b="1" dirty="0">
              <a:solidFill>
                <a:srgbClr val="5862B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97052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6063AF-7A0F-C60F-4449-EAFEC650F9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Top Corners Rounded 2">
            <a:extLst>
              <a:ext uri="{FF2B5EF4-FFF2-40B4-BE49-F238E27FC236}">
                <a16:creationId xmlns:a16="http://schemas.microsoft.com/office/drawing/2014/main" id="{DD167492-C358-A03B-A66B-31A830939691}"/>
              </a:ext>
            </a:extLst>
          </p:cNvPr>
          <p:cNvSpPr/>
          <p:nvPr/>
        </p:nvSpPr>
        <p:spPr>
          <a:xfrm>
            <a:off x="0" y="0"/>
            <a:ext cx="12191999" cy="924025"/>
          </a:xfrm>
          <a:prstGeom prst="round2SameRect">
            <a:avLst>
              <a:gd name="adj1" fmla="val 0"/>
              <a:gd name="adj2" fmla="val 43750"/>
            </a:avLst>
          </a:prstGeom>
          <a:gradFill>
            <a:gsLst>
              <a:gs pos="55000">
                <a:schemeClr val="tx2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I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8F8AFA-51B0-23D0-2EC6-0DA789F12E7D}"/>
              </a:ext>
            </a:extLst>
          </p:cNvPr>
          <p:cNvSpPr txBox="1"/>
          <p:nvPr/>
        </p:nvSpPr>
        <p:spPr>
          <a:xfrm>
            <a:off x="212444" y="231179"/>
            <a:ext cx="25692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tx2"/>
                </a:solidFill>
                <a:latin typeface="+mj-lt"/>
              </a:rPr>
              <a:t>INTRODUCCIÓN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7804D6-1F9E-C119-D7E4-30A087141E8D}"/>
              </a:ext>
            </a:extLst>
          </p:cNvPr>
          <p:cNvSpPr txBox="1"/>
          <p:nvPr/>
        </p:nvSpPr>
        <p:spPr>
          <a:xfrm>
            <a:off x="3241650" y="231178"/>
            <a:ext cx="40226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tx2"/>
                </a:solidFill>
                <a:latin typeface="+mj-lt"/>
              </a:rPr>
              <a:t>MATERIALES Y MÉTODOS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2A37B1-5321-80B8-C245-21F1466DE864}"/>
              </a:ext>
            </a:extLst>
          </p:cNvPr>
          <p:cNvSpPr txBox="1"/>
          <p:nvPr/>
        </p:nvSpPr>
        <p:spPr>
          <a:xfrm>
            <a:off x="7724274" y="231177"/>
            <a:ext cx="42552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bg1"/>
                </a:solidFill>
                <a:latin typeface="+mj-lt"/>
              </a:rPr>
              <a:t>RESULTADOS Y DISCUSIÓN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48833C-54F2-422E-79B8-987D43CD3A42}"/>
              </a:ext>
            </a:extLst>
          </p:cNvPr>
          <p:cNvSpPr txBox="1"/>
          <p:nvPr/>
        </p:nvSpPr>
        <p:spPr>
          <a:xfrm>
            <a:off x="212444" y="1023147"/>
            <a:ext cx="40702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cap="small" dirty="0"/>
              <a:t>Estado oxidativo</a:t>
            </a:r>
            <a:endParaRPr lang="en-IE" sz="2800" cap="small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1DFE96B-3B99-2E78-FDE4-252ADEF79668}"/>
              </a:ext>
            </a:extLst>
          </p:cNvPr>
          <p:cNvGrpSpPr/>
          <p:nvPr/>
        </p:nvGrpSpPr>
        <p:grpSpPr>
          <a:xfrm>
            <a:off x="1497072" y="1470889"/>
            <a:ext cx="8182062" cy="5376225"/>
            <a:chOff x="2126069" y="1546367"/>
            <a:chExt cx="8182062" cy="5376225"/>
          </a:xfrm>
        </p:grpSpPr>
        <p:pic>
          <p:nvPicPr>
            <p:cNvPr id="8" name="Imagen 9">
              <a:extLst>
                <a:ext uri="{FF2B5EF4-FFF2-40B4-BE49-F238E27FC236}">
                  <a16:creationId xmlns:a16="http://schemas.microsoft.com/office/drawing/2014/main" id="{2CA2D576-7CCC-430D-6238-4391E03707C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" r="28"/>
            <a:stretch/>
          </p:blipFill>
          <p:spPr bwMode="auto">
            <a:xfrm>
              <a:off x="2126069" y="1838727"/>
              <a:ext cx="8182062" cy="5083865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79AB66FF-BC01-6FBF-CD33-67EBB82449D2}"/>
                </a:ext>
              </a:extLst>
            </p:cNvPr>
            <p:cNvSpPr txBox="1"/>
            <p:nvPr/>
          </p:nvSpPr>
          <p:spPr>
            <a:xfrm>
              <a:off x="2247545" y="1546367"/>
              <a:ext cx="532973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000" b="1" dirty="0">
                  <a:latin typeface="+mj-lt"/>
                </a:rPr>
                <a:t>Glutatión reductasa</a:t>
              </a:r>
              <a:endParaRPr lang="en-IE" sz="2000" b="1" dirty="0">
                <a:latin typeface="+mj-lt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67536C9-0497-763B-AC27-039A446A00D3}"/>
              </a:ext>
            </a:extLst>
          </p:cNvPr>
          <p:cNvGrpSpPr/>
          <p:nvPr/>
        </p:nvGrpSpPr>
        <p:grpSpPr>
          <a:xfrm>
            <a:off x="9851915" y="3367542"/>
            <a:ext cx="1770169" cy="1507991"/>
            <a:chOff x="8966830" y="5237081"/>
            <a:chExt cx="1770169" cy="1507991"/>
          </a:xfrm>
        </p:grpSpPr>
        <p:pic>
          <p:nvPicPr>
            <p:cNvPr id="17" name="Imagen 4">
              <a:extLst>
                <a:ext uri="{FF2B5EF4-FFF2-40B4-BE49-F238E27FC236}">
                  <a16:creationId xmlns:a16="http://schemas.microsoft.com/office/drawing/2014/main" id="{7B32FCF9-436A-15E1-C075-D7E1AF2FE13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168" t="40299" r="1459" b="45577"/>
            <a:stretch>
              <a:fillRect/>
            </a:stretch>
          </p:blipFill>
          <p:spPr bwMode="auto">
            <a:xfrm>
              <a:off x="8966830" y="5237081"/>
              <a:ext cx="1770169" cy="716723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18" name="Imagen 4">
              <a:extLst>
                <a:ext uri="{FF2B5EF4-FFF2-40B4-BE49-F238E27FC236}">
                  <a16:creationId xmlns:a16="http://schemas.microsoft.com/office/drawing/2014/main" id="{0F73F9A5-CF92-4C68-2F76-DFA79C33D1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168" t="54376" r="1459" b="31300"/>
            <a:stretch>
              <a:fillRect/>
            </a:stretch>
          </p:blipFill>
          <p:spPr bwMode="auto">
            <a:xfrm>
              <a:off x="8966831" y="6016179"/>
              <a:ext cx="1770168" cy="728893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379CB052-3D2D-5A79-05FB-A153703251D3}"/>
              </a:ext>
            </a:extLst>
          </p:cNvPr>
          <p:cNvSpPr txBox="1"/>
          <p:nvPr/>
        </p:nvSpPr>
        <p:spPr>
          <a:xfrm>
            <a:off x="2808787" y="1070779"/>
            <a:ext cx="57700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>
                <a:solidFill>
                  <a:srgbClr val="5862B3"/>
                </a:solidFill>
              </a:rPr>
              <a:t> </a:t>
            </a:r>
            <a:r>
              <a:rPr lang="en-IE" sz="2000" dirty="0">
                <a:solidFill>
                  <a:srgbClr val="5862B3"/>
                </a:solidFill>
              </a:rPr>
              <a:t>—</a:t>
            </a:r>
            <a:r>
              <a:rPr lang="es-ES" sz="2000" b="1" dirty="0">
                <a:solidFill>
                  <a:srgbClr val="5862B3"/>
                </a:solidFill>
              </a:rPr>
              <a:t> Actividad de antioxidantes enzimáticos</a:t>
            </a:r>
            <a:endParaRPr lang="en-IE" sz="2000" b="1" dirty="0">
              <a:solidFill>
                <a:srgbClr val="5862B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25463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2007 - 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lides">
      <a:majorFont>
        <a:latin typeface="Arial Nova"/>
        <a:ea typeface=""/>
        <a:cs typeface=""/>
      </a:majorFont>
      <a:minorFont>
        <a:latin typeface="Cooper Hewitt Medium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1141</TotalTime>
  <Words>546</Words>
  <Application>Microsoft Office PowerPoint</Application>
  <PresentationFormat>Widescreen</PresentationFormat>
  <Paragraphs>122</Paragraphs>
  <Slides>17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Arial</vt:lpstr>
      <vt:lpstr>Arial Nova</vt:lpstr>
      <vt:lpstr>Cabinet Grotesk Light</vt:lpstr>
      <vt:lpstr>Calibri</vt:lpstr>
      <vt:lpstr>Cooper Hewitt Book</vt:lpstr>
      <vt:lpstr>Cooper Hewitt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collfernandezalberto@gmail.com</dc:creator>
  <cp:lastModifiedBy>collfernandezalberto@gmail.com</cp:lastModifiedBy>
  <cp:revision>85</cp:revision>
  <dcterms:created xsi:type="dcterms:W3CDTF">2025-10-28T11:33:46Z</dcterms:created>
  <dcterms:modified xsi:type="dcterms:W3CDTF">2025-11-03T08:14:50Z</dcterms:modified>
</cp:coreProperties>
</file>